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50"/>
  </p:notesMasterIdLst>
  <p:handoutMasterIdLst>
    <p:handoutMasterId r:id="rId51"/>
  </p:handoutMasterIdLst>
  <p:sldIdLst>
    <p:sldId id="283" r:id="rId5"/>
    <p:sldId id="3408" r:id="rId6"/>
    <p:sldId id="3422" r:id="rId7"/>
    <p:sldId id="3440" r:id="rId8"/>
    <p:sldId id="257" r:id="rId9"/>
    <p:sldId id="3421" r:id="rId10"/>
    <p:sldId id="3386" r:id="rId11"/>
    <p:sldId id="3424" r:id="rId12"/>
    <p:sldId id="3410" r:id="rId13"/>
    <p:sldId id="3411" r:id="rId14"/>
    <p:sldId id="3388" r:id="rId15"/>
    <p:sldId id="3425" r:id="rId16"/>
    <p:sldId id="3412" r:id="rId17"/>
    <p:sldId id="3426" r:id="rId18"/>
    <p:sldId id="3413" r:id="rId19"/>
    <p:sldId id="3427" r:id="rId20"/>
    <p:sldId id="3414" r:id="rId21"/>
    <p:sldId id="3428" r:id="rId22"/>
    <p:sldId id="3415" r:id="rId23"/>
    <p:sldId id="3384" r:id="rId24"/>
    <p:sldId id="3387" r:id="rId25"/>
    <p:sldId id="3429" r:id="rId26"/>
    <p:sldId id="3430" r:id="rId27"/>
    <p:sldId id="3385" r:id="rId28"/>
    <p:sldId id="3431" r:id="rId29"/>
    <p:sldId id="3437" r:id="rId30"/>
    <p:sldId id="3438" r:id="rId31"/>
    <p:sldId id="3432" r:id="rId32"/>
    <p:sldId id="3433" r:id="rId33"/>
    <p:sldId id="3406" r:id="rId34"/>
    <p:sldId id="3418" r:id="rId35"/>
    <p:sldId id="3434" r:id="rId36"/>
    <p:sldId id="3436" r:id="rId37"/>
    <p:sldId id="3439" r:id="rId38"/>
    <p:sldId id="3405" r:id="rId39"/>
    <p:sldId id="3380" r:id="rId40"/>
    <p:sldId id="3441" r:id="rId41"/>
    <p:sldId id="3446" r:id="rId42"/>
    <p:sldId id="337" r:id="rId43"/>
    <p:sldId id="360" r:id="rId44"/>
    <p:sldId id="353" r:id="rId45"/>
    <p:sldId id="3443" r:id="rId46"/>
    <p:sldId id="3444" r:id="rId47"/>
    <p:sldId id="3448" r:id="rId48"/>
    <p:sldId id="345" r:id="rId4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me Page" id="{C8D12B46-EE14-4D22-BD0A-03480A29643C}">
          <p14:sldIdLst>
            <p14:sldId id="283"/>
          </p14:sldIdLst>
        </p14:section>
        <p14:section name="Optical Module" id="{A6701E4A-7024-42F6-B92D-B702B78D1BB9}">
          <p14:sldIdLst>
            <p14:sldId id="3408"/>
          </p14:sldIdLst>
        </p14:section>
        <p14:section name="Transceiver" id="{FC975F8F-3CB1-4E9D-AE35-354E83C90DD0}">
          <p14:sldIdLst>
            <p14:sldId id="3422"/>
          </p14:sldIdLst>
        </p14:section>
        <p14:section name="RF" id="{EF596BBA-3BE5-4801-8653-C948FB0E611B}">
          <p14:sldIdLst>
            <p14:sldId id="3440"/>
          </p14:sldIdLst>
        </p14:section>
        <p14:section name="FPGA" id="{FCDDFB3F-A58D-47C5-9DD6-4F22AB99AB10}">
          <p14:sldIdLst>
            <p14:sldId id="257"/>
            <p14:sldId id="3421"/>
            <p14:sldId id="3386"/>
            <p14:sldId id="3424"/>
            <p14:sldId id="3410"/>
            <p14:sldId id="3411"/>
            <p14:sldId id="3388"/>
            <p14:sldId id="3425"/>
            <p14:sldId id="3412"/>
            <p14:sldId id="3426"/>
            <p14:sldId id="3413"/>
            <p14:sldId id="3427"/>
            <p14:sldId id="3414"/>
            <p14:sldId id="3428"/>
            <p14:sldId id="3415"/>
            <p14:sldId id="3384"/>
            <p14:sldId id="3387"/>
            <p14:sldId id="3429"/>
            <p14:sldId id="3430"/>
            <p14:sldId id="3385"/>
            <p14:sldId id="3431"/>
            <p14:sldId id="3437"/>
            <p14:sldId id="3438"/>
            <p14:sldId id="3432"/>
            <p14:sldId id="3433"/>
            <p14:sldId id="3406"/>
            <p14:sldId id="3418"/>
            <p14:sldId id="3434"/>
            <p14:sldId id="3436"/>
            <p14:sldId id="3439"/>
            <p14:sldId id="3405"/>
            <p14:sldId id="3380"/>
          </p14:sldIdLst>
        </p14:section>
        <p14:section name="Healthcare" id="{970DB781-B5B1-409D-8E59-EEEB5727EAD9}">
          <p14:sldIdLst>
            <p14:sldId id="3441"/>
            <p14:sldId id="3446"/>
            <p14:sldId id="337"/>
            <p14:sldId id="360"/>
            <p14:sldId id="353"/>
          </p14:sldIdLst>
        </p14:section>
        <p14:section name="Automotive" id="{5F7EE6E4-FCF4-4DA0-8210-D11E8595E891}">
          <p14:sldIdLst>
            <p14:sldId id="3443"/>
          </p14:sldIdLst>
        </p14:section>
        <p14:section name="Defense" id="{7A5E0744-71EA-420C-840E-95E3433209EE}">
          <p14:sldIdLst>
            <p14:sldId id="3444"/>
          </p14:sldIdLst>
        </p14:section>
        <p14:section name="ATE" id="{5C86F0A3-69AE-4AC7-9557-A793E793381F}">
          <p14:sldIdLst>
            <p14:sldId id="3448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 " lastIdx="1" clrIdx="0"/>
  <p:cmAuthor id="1" name="Yu, Peiwen" initials="YP" lastIdx="2" clrIdx="1">
    <p:extLst>
      <p:ext uri="{19B8F6BF-5375-455C-9EA6-DF929625EA0E}">
        <p15:presenceInfo xmlns:p15="http://schemas.microsoft.com/office/powerpoint/2012/main" userId="S::Peiwen.Yu@analog.com::1549afaf-02a5-4197-83a7-8672734b78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2EA"/>
    <a:srgbClr val="CBE3D3"/>
    <a:srgbClr val="CBD3E6"/>
    <a:srgbClr val="41B6E6"/>
    <a:srgbClr val="3DDCE6"/>
    <a:srgbClr val="EDF8FC"/>
    <a:srgbClr val="27B34F"/>
    <a:srgbClr val="0067B9"/>
    <a:srgbClr val="000000"/>
    <a:srgbClr val="E7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0C80F0-F8DD-4423-AC9E-C36B75ECA664}" v="3" dt="2024-04-25T23:53:20.594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, Peiwen" userId="1549afaf-02a5-4197-83a7-8672734b7879" providerId="ADAL" clId="{E572976F-5DED-49AC-90E7-51AC9E5DA44D}"/>
    <pc:docChg chg="modSld">
      <pc:chgData name="Yu, Peiwen" userId="1549afaf-02a5-4197-83a7-8672734b7879" providerId="ADAL" clId="{E572976F-5DED-49AC-90E7-51AC9E5DA44D}" dt="2021-11-18T17:58:07.090" v="3"/>
      <pc:docMkLst>
        <pc:docMk/>
      </pc:docMkLst>
      <pc:sldChg chg="modSp mod">
        <pc:chgData name="Yu, Peiwen" userId="1549afaf-02a5-4197-83a7-8672734b7879" providerId="ADAL" clId="{E572976F-5DED-49AC-90E7-51AC9E5DA44D}" dt="2021-11-18T17:58:07.090" v="3"/>
        <pc:sldMkLst>
          <pc:docMk/>
          <pc:sldMk cId="457790880" sldId="283"/>
        </pc:sldMkLst>
        <pc:spChg chg="mod">
          <ac:chgData name="Yu, Peiwen" userId="1549afaf-02a5-4197-83a7-8672734b7879" providerId="ADAL" clId="{E572976F-5DED-49AC-90E7-51AC9E5DA44D}" dt="2021-11-18T17:58:07.090" v="3"/>
          <ac:spMkLst>
            <pc:docMk/>
            <pc:sldMk cId="457790880" sldId="283"/>
            <ac:spMk id="32" creationId="{5CFB45A5-BEE4-4085-B82B-4A434B07CDE4}"/>
          </ac:spMkLst>
        </pc:spChg>
        <pc:spChg chg="mod">
          <ac:chgData name="Yu, Peiwen" userId="1549afaf-02a5-4197-83a7-8672734b7879" providerId="ADAL" clId="{E572976F-5DED-49AC-90E7-51AC9E5DA44D}" dt="2021-11-18T17:58:05.783" v="1"/>
          <ac:spMkLst>
            <pc:docMk/>
            <pc:sldMk cId="457790880" sldId="283"/>
            <ac:spMk id="36" creationId="{EC0D5F80-DEA5-4CC3-A55A-B282EBDE51AF}"/>
          </ac:spMkLst>
        </pc:spChg>
      </pc:sldChg>
    </pc:docChg>
  </pc:docChgLst>
  <pc:docChgLst>
    <pc:chgData name="Yu, Peiwen" userId="1549afaf-02a5-4197-83a7-8672734b7879" providerId="ADAL" clId="{9DE61752-B0F1-4D19-93B2-D21B8F0B144F}"/>
    <pc:docChg chg="undo custSel addSld delSld modSld addSection modSection">
      <pc:chgData name="Yu, Peiwen" userId="1549afaf-02a5-4197-83a7-8672734b7879" providerId="ADAL" clId="{9DE61752-B0F1-4D19-93B2-D21B8F0B144F}" dt="2022-03-02T22:46:01.065" v="501" actId="20577"/>
      <pc:docMkLst>
        <pc:docMk/>
      </pc:docMkLst>
      <pc:sldChg chg="delSp modSp mod">
        <pc:chgData name="Yu, Peiwen" userId="1549afaf-02a5-4197-83a7-8672734b7879" providerId="ADAL" clId="{9DE61752-B0F1-4D19-93B2-D21B8F0B144F}" dt="2022-03-02T21:56:40.223" v="241"/>
        <pc:sldMkLst>
          <pc:docMk/>
          <pc:sldMk cId="457790880" sldId="283"/>
        </pc:sldMkLst>
        <pc:spChg chg="mod">
          <ac:chgData name="Yu, Peiwen" userId="1549afaf-02a5-4197-83a7-8672734b7879" providerId="ADAL" clId="{9DE61752-B0F1-4D19-93B2-D21B8F0B144F}" dt="2022-03-02T21:56:40.223" v="241"/>
          <ac:spMkLst>
            <pc:docMk/>
            <pc:sldMk cId="457790880" sldId="283"/>
            <ac:spMk id="31" creationId="{A8F68857-0C27-4F45-BA12-F6EA64C4C905}"/>
          </ac:spMkLst>
        </pc:spChg>
        <pc:spChg chg="del mod">
          <ac:chgData name="Yu, Peiwen" userId="1549afaf-02a5-4197-83a7-8672734b7879" providerId="ADAL" clId="{9DE61752-B0F1-4D19-93B2-D21B8F0B144F}" dt="2022-03-02T21:52:15.273" v="238" actId="478"/>
          <ac:spMkLst>
            <pc:docMk/>
            <pc:sldMk cId="457790880" sldId="283"/>
            <ac:spMk id="32" creationId="{5CFB45A5-BEE4-4085-B82B-4A434B07CDE4}"/>
          </ac:spMkLst>
        </pc:spChg>
        <pc:spChg chg="mod">
          <ac:chgData name="Yu, Peiwen" userId="1549afaf-02a5-4197-83a7-8672734b7879" providerId="ADAL" clId="{9DE61752-B0F1-4D19-93B2-D21B8F0B144F}" dt="2022-02-16T20:57:54.390" v="6"/>
          <ac:spMkLst>
            <pc:docMk/>
            <pc:sldMk cId="457790880" sldId="283"/>
            <ac:spMk id="36" creationId="{EC0D5F80-DEA5-4CC3-A55A-B282EBDE51AF}"/>
          </ac:spMkLst>
        </pc:spChg>
      </pc:sldChg>
      <pc:sldChg chg="delSp new del mod">
        <pc:chgData name="Yu, Peiwen" userId="1549afaf-02a5-4197-83a7-8672734b7879" providerId="ADAL" clId="{9DE61752-B0F1-4D19-93B2-D21B8F0B144F}" dt="2022-03-02T22:25:20.893" v="248" actId="47"/>
        <pc:sldMkLst>
          <pc:docMk/>
          <pc:sldMk cId="1033814295" sldId="3447"/>
        </pc:sldMkLst>
        <pc:spChg chg="del">
          <ac:chgData name="Yu, Peiwen" userId="1549afaf-02a5-4197-83a7-8672734b7879" providerId="ADAL" clId="{9DE61752-B0F1-4D19-93B2-D21B8F0B144F}" dt="2022-03-02T22:08:08.022" v="245" actId="478"/>
          <ac:spMkLst>
            <pc:docMk/>
            <pc:sldMk cId="1033814295" sldId="3447"/>
            <ac:spMk id="2" creationId="{45EFE0E6-9294-4E2A-8697-591F412CBF12}"/>
          </ac:spMkLst>
        </pc:spChg>
        <pc:spChg chg="del">
          <ac:chgData name="Yu, Peiwen" userId="1549afaf-02a5-4197-83a7-8672734b7879" providerId="ADAL" clId="{9DE61752-B0F1-4D19-93B2-D21B8F0B144F}" dt="2022-03-02T22:08:09.113" v="246" actId="478"/>
          <ac:spMkLst>
            <pc:docMk/>
            <pc:sldMk cId="1033814295" sldId="3447"/>
            <ac:spMk id="3" creationId="{4B022008-98B7-4DE1-B490-7F9B24AD0A29}"/>
          </ac:spMkLst>
        </pc:spChg>
        <pc:spChg chg="del">
          <ac:chgData name="Yu, Peiwen" userId="1549afaf-02a5-4197-83a7-8672734b7879" providerId="ADAL" clId="{9DE61752-B0F1-4D19-93B2-D21B8F0B144F}" dt="2022-03-02T22:08:06.696" v="244" actId="478"/>
          <ac:spMkLst>
            <pc:docMk/>
            <pc:sldMk cId="1033814295" sldId="3447"/>
            <ac:spMk id="4" creationId="{C0B5CF4A-FF6C-49F5-8220-996D9178A78C}"/>
          </ac:spMkLst>
        </pc:spChg>
        <pc:spChg chg="del">
          <ac:chgData name="Yu, Peiwen" userId="1549afaf-02a5-4197-83a7-8672734b7879" providerId="ADAL" clId="{9DE61752-B0F1-4D19-93B2-D21B8F0B144F}" dt="2022-03-02T22:08:05.574" v="243" actId="478"/>
          <ac:spMkLst>
            <pc:docMk/>
            <pc:sldMk cId="1033814295" sldId="3447"/>
            <ac:spMk id="5" creationId="{0C45D584-2216-42CC-97D0-0FA66523F934}"/>
          </ac:spMkLst>
        </pc:spChg>
      </pc:sldChg>
      <pc:sldChg chg="addSp delSp modSp new del mod">
        <pc:chgData name="Yu, Peiwen" userId="1549afaf-02a5-4197-83a7-8672734b7879" providerId="ADAL" clId="{9DE61752-B0F1-4D19-93B2-D21B8F0B144F}" dt="2022-02-23T20:38:33.720" v="217" actId="47"/>
        <pc:sldMkLst>
          <pc:docMk/>
          <pc:sldMk cId="1999661178" sldId="3447"/>
        </pc:sldMkLst>
        <pc:spChg chg="add mod">
          <ac:chgData name="Yu, Peiwen" userId="1549afaf-02a5-4197-83a7-8672734b7879" providerId="ADAL" clId="{9DE61752-B0F1-4D19-93B2-D21B8F0B144F}" dt="2022-02-17T22:08:34.803" v="59" actId="1076"/>
          <ac:spMkLst>
            <pc:docMk/>
            <pc:sldMk cId="1999661178" sldId="3447"/>
            <ac:spMk id="6" creationId="{329B4547-7F9B-4E2B-82CC-3A70F59C8FF4}"/>
          </ac:spMkLst>
        </pc:spChg>
        <pc:spChg chg="add mod">
          <ac:chgData name="Yu, Peiwen" userId="1549afaf-02a5-4197-83a7-8672734b7879" providerId="ADAL" clId="{9DE61752-B0F1-4D19-93B2-D21B8F0B144F}" dt="2022-02-17T22:08:00.479" v="50" actId="767"/>
          <ac:spMkLst>
            <pc:docMk/>
            <pc:sldMk cId="1999661178" sldId="3447"/>
            <ac:spMk id="7" creationId="{551A176A-79B8-49E2-AB54-E84FFC36BDC4}"/>
          </ac:spMkLst>
        </pc:spChg>
        <pc:spChg chg="add del mod">
          <ac:chgData name="Yu, Peiwen" userId="1549afaf-02a5-4197-83a7-8672734b7879" providerId="ADAL" clId="{9DE61752-B0F1-4D19-93B2-D21B8F0B144F}" dt="2022-02-17T22:16:16.179" v="197" actId="478"/>
          <ac:spMkLst>
            <pc:docMk/>
            <pc:sldMk cId="1999661178" sldId="3447"/>
            <ac:spMk id="8" creationId="{7FD3E485-5B38-4AED-8421-21D68C4CECDB}"/>
          </ac:spMkLst>
        </pc:spChg>
        <pc:spChg chg="add mod">
          <ac:chgData name="Yu, Peiwen" userId="1549afaf-02a5-4197-83a7-8672734b7879" providerId="ADAL" clId="{9DE61752-B0F1-4D19-93B2-D21B8F0B144F}" dt="2022-02-17T22:18:17.121" v="216" actId="1076"/>
          <ac:spMkLst>
            <pc:docMk/>
            <pc:sldMk cId="1999661178" sldId="3447"/>
            <ac:spMk id="9" creationId="{1BA4EBA0-657B-433D-9D91-1AB978908D6B}"/>
          </ac:spMkLst>
        </pc:spChg>
      </pc:sldChg>
      <pc:sldChg chg="addSp delSp modSp add mod">
        <pc:chgData name="Yu, Peiwen" userId="1549afaf-02a5-4197-83a7-8672734b7879" providerId="ADAL" clId="{9DE61752-B0F1-4D19-93B2-D21B8F0B144F}" dt="2022-03-02T22:46:01.065" v="501" actId="20577"/>
        <pc:sldMkLst>
          <pc:docMk/>
          <pc:sldMk cId="641991170" sldId="3448"/>
        </pc:sldMkLst>
        <pc:spChg chg="add mod">
          <ac:chgData name="Yu, Peiwen" userId="1549afaf-02a5-4197-83a7-8672734b7879" providerId="ADAL" clId="{9DE61752-B0F1-4D19-93B2-D21B8F0B144F}" dt="2022-03-02T22:43:21.908" v="290" actId="1076"/>
          <ac:spMkLst>
            <pc:docMk/>
            <pc:sldMk cId="641991170" sldId="3448"/>
            <ac:spMk id="2" creationId="{87C65E55-A128-4482-B817-A4DF94C4BFDF}"/>
          </ac:spMkLst>
        </pc:spChg>
        <pc:spChg chg="add mod">
          <ac:chgData name="Yu, Peiwen" userId="1549afaf-02a5-4197-83a7-8672734b7879" providerId="ADAL" clId="{9DE61752-B0F1-4D19-93B2-D21B8F0B144F}" dt="2022-03-02T22:43:49.839" v="322" actId="1037"/>
          <ac:spMkLst>
            <pc:docMk/>
            <pc:sldMk cId="641991170" sldId="3448"/>
            <ac:spMk id="9" creationId="{C88B32A3-5B15-4E23-A564-3AF316EAEB5A}"/>
          </ac:spMkLst>
        </pc:spChg>
        <pc:spChg chg="del">
          <ac:chgData name="Yu, Peiwen" userId="1549afaf-02a5-4197-83a7-8672734b7879" providerId="ADAL" clId="{9DE61752-B0F1-4D19-93B2-D21B8F0B144F}" dt="2022-03-02T22:41:46.360" v="251" actId="478"/>
          <ac:spMkLst>
            <pc:docMk/>
            <pc:sldMk cId="641991170" sldId="3448"/>
            <ac:spMk id="10" creationId="{7B6839E4-3259-4AB2-BBB7-1646FB4561EE}"/>
          </ac:spMkLst>
        </pc:spChg>
        <pc:spChg chg="mod">
          <ac:chgData name="Yu, Peiwen" userId="1549afaf-02a5-4197-83a7-8672734b7879" providerId="ADAL" clId="{9DE61752-B0F1-4D19-93B2-D21B8F0B144F}" dt="2022-03-02T22:44:41.036" v="366" actId="1076"/>
          <ac:spMkLst>
            <pc:docMk/>
            <pc:sldMk cId="641991170" sldId="3448"/>
            <ac:spMk id="11" creationId="{3E8BB681-513C-4786-A39D-A7E3CFCA053B}"/>
          </ac:spMkLst>
        </pc:spChg>
        <pc:spChg chg="add mod">
          <ac:chgData name="Yu, Peiwen" userId="1549afaf-02a5-4197-83a7-8672734b7879" providerId="ADAL" clId="{9DE61752-B0F1-4D19-93B2-D21B8F0B144F}" dt="2022-03-02T22:45:40.131" v="467" actId="20577"/>
          <ac:spMkLst>
            <pc:docMk/>
            <pc:sldMk cId="641991170" sldId="3448"/>
            <ac:spMk id="18" creationId="{BBF13459-2E4A-4247-8D74-AE0E1F481BEF}"/>
          </ac:spMkLst>
        </pc:spChg>
        <pc:spChg chg="add mod">
          <ac:chgData name="Yu, Peiwen" userId="1549afaf-02a5-4197-83a7-8672734b7879" providerId="ADAL" clId="{9DE61752-B0F1-4D19-93B2-D21B8F0B144F}" dt="2022-03-02T22:46:01.065" v="501" actId="20577"/>
          <ac:spMkLst>
            <pc:docMk/>
            <pc:sldMk cId="641991170" sldId="3448"/>
            <ac:spMk id="19" creationId="{D7DA294F-253B-4644-B298-EC07245ACEEC}"/>
          </ac:spMkLst>
        </pc:spChg>
        <pc:spChg chg="del">
          <ac:chgData name="Yu, Peiwen" userId="1549afaf-02a5-4197-83a7-8672734b7879" providerId="ADAL" clId="{9DE61752-B0F1-4D19-93B2-D21B8F0B144F}" dt="2022-03-02T22:41:44.610" v="250" actId="478"/>
          <ac:spMkLst>
            <pc:docMk/>
            <pc:sldMk cId="641991170" sldId="3448"/>
            <ac:spMk id="44" creationId="{D8D00372-099A-405A-A15E-1203EA40577D}"/>
          </ac:spMkLst>
        </pc:spChg>
        <pc:spChg chg="mod">
          <ac:chgData name="Yu, Peiwen" userId="1549afaf-02a5-4197-83a7-8672734b7879" providerId="ADAL" clId="{9DE61752-B0F1-4D19-93B2-D21B8F0B144F}" dt="2022-03-02T22:44:45.132" v="367" actId="1076"/>
          <ac:spMkLst>
            <pc:docMk/>
            <pc:sldMk cId="641991170" sldId="3448"/>
            <ac:spMk id="53" creationId="{711FA97C-B2FB-481B-A5C3-B1A50C586565}"/>
          </ac:spMkLst>
        </pc:spChg>
        <pc:spChg chg="mod">
          <ac:chgData name="Yu, Peiwen" userId="1549afaf-02a5-4197-83a7-8672734b7879" providerId="ADAL" clId="{9DE61752-B0F1-4D19-93B2-D21B8F0B144F}" dt="2022-03-02T22:44:48.482" v="368" actId="1076"/>
          <ac:spMkLst>
            <pc:docMk/>
            <pc:sldMk cId="641991170" sldId="3448"/>
            <ac:spMk id="61" creationId="{1A3701B2-E285-43B3-9C3D-4EABFA7CA169}"/>
          </ac:spMkLst>
        </pc:spChg>
        <pc:spChg chg="mod">
          <ac:chgData name="Yu, Peiwen" userId="1549afaf-02a5-4197-83a7-8672734b7879" providerId="ADAL" clId="{9DE61752-B0F1-4D19-93B2-D21B8F0B144F}" dt="2022-03-02T22:45:10.214" v="408" actId="20577"/>
          <ac:spMkLst>
            <pc:docMk/>
            <pc:sldMk cId="641991170" sldId="3448"/>
            <ac:spMk id="62" creationId="{697C94FC-F9B7-4157-BBF9-5B3A24336A1C}"/>
          </ac:spMkLst>
        </pc:spChg>
        <pc:graphicFrameChg chg="del">
          <ac:chgData name="Yu, Peiwen" userId="1549afaf-02a5-4197-83a7-8672734b7879" providerId="ADAL" clId="{9DE61752-B0F1-4D19-93B2-D21B8F0B144F}" dt="2022-03-02T22:41:47.499" v="252" actId="478"/>
          <ac:graphicFrameMkLst>
            <pc:docMk/>
            <pc:sldMk cId="641991170" sldId="3448"/>
            <ac:graphicFrameMk id="45" creationId="{16C47244-1A1A-4E71-B6BD-A422CF176278}"/>
          </ac:graphicFrameMkLst>
        </pc:graphicFrameChg>
        <pc:graphicFrameChg chg="del">
          <ac:chgData name="Yu, Peiwen" userId="1549afaf-02a5-4197-83a7-8672734b7879" providerId="ADAL" clId="{9DE61752-B0F1-4D19-93B2-D21B8F0B144F}" dt="2022-03-02T22:41:42.260" v="249" actId="478"/>
          <ac:graphicFrameMkLst>
            <pc:docMk/>
            <pc:sldMk cId="641991170" sldId="3448"/>
            <ac:graphicFrameMk id="52" creationId="{A1DA8828-4B42-447E-B33F-6B206D83843E}"/>
          </ac:graphicFrameMkLst>
        </pc:graphicFrameChg>
        <pc:picChg chg="del">
          <ac:chgData name="Yu, Peiwen" userId="1549afaf-02a5-4197-83a7-8672734b7879" providerId="ADAL" clId="{9DE61752-B0F1-4D19-93B2-D21B8F0B144F}" dt="2022-03-02T22:41:55.144" v="253" actId="478"/>
          <ac:picMkLst>
            <pc:docMk/>
            <pc:sldMk cId="641991170" sldId="3448"/>
            <ac:picMk id="3" creationId="{1572939C-8197-45D3-9D04-C995742C6D80}"/>
          </ac:picMkLst>
        </pc:picChg>
        <pc:cxnChg chg="add mod">
          <ac:chgData name="Yu, Peiwen" userId="1549afaf-02a5-4197-83a7-8672734b7879" providerId="ADAL" clId="{9DE61752-B0F1-4D19-93B2-D21B8F0B144F}" dt="2022-03-02T22:43:21.908" v="290" actId="1076"/>
          <ac:cxnSpMkLst>
            <pc:docMk/>
            <pc:sldMk cId="641991170" sldId="3448"/>
            <ac:cxnSpMk id="5" creationId="{C8CD79C2-8B28-450E-82CB-BEAB33B415CF}"/>
          </ac:cxnSpMkLst>
        </pc:cxnChg>
      </pc:sldChg>
    </pc:docChg>
  </pc:docChgLst>
  <pc:docChgLst>
    <pc:chgData name="Yu, Peiwen" userId="1549afaf-02a5-4197-83a7-8672734b7879" providerId="ADAL" clId="{A12B71BD-CEDA-4E95-B261-7BDF165F5525}"/>
    <pc:docChg chg="custSel modSld">
      <pc:chgData name="Yu, Peiwen" userId="1549afaf-02a5-4197-83a7-8672734b7879" providerId="ADAL" clId="{A12B71BD-CEDA-4E95-B261-7BDF165F5525}" dt="2023-06-06T17:53:27.462" v="0" actId="478"/>
      <pc:docMkLst>
        <pc:docMk/>
      </pc:docMkLst>
      <pc:sldChg chg="delSp mod">
        <pc:chgData name="Yu, Peiwen" userId="1549afaf-02a5-4197-83a7-8672734b7879" providerId="ADAL" clId="{A12B71BD-CEDA-4E95-B261-7BDF165F5525}" dt="2023-06-06T17:53:27.462" v="0" actId="478"/>
        <pc:sldMkLst>
          <pc:docMk/>
          <pc:sldMk cId="457790880" sldId="283"/>
        </pc:sldMkLst>
        <pc:spChg chg="del">
          <ac:chgData name="Yu, Peiwen" userId="1549afaf-02a5-4197-83a7-8672734b7879" providerId="ADAL" clId="{A12B71BD-CEDA-4E95-B261-7BDF165F5525}" dt="2023-06-06T17:53:27.462" v="0" actId="478"/>
          <ac:spMkLst>
            <pc:docMk/>
            <pc:sldMk cId="457790880" sldId="283"/>
            <ac:spMk id="36" creationId="{EC0D5F80-DEA5-4CC3-A55A-B282EBDE51AF}"/>
          </ac:spMkLst>
        </pc:spChg>
      </pc:sldChg>
    </pc:docChg>
  </pc:docChgLst>
  <pc:docChgLst>
    <pc:chgData name="Yu, Peiwen" userId="1549afaf-02a5-4197-83a7-8672734b7879" providerId="ADAL" clId="{82534179-F709-413A-B596-5C40E230E897}"/>
    <pc:docChg chg="modSld">
      <pc:chgData name="Yu, Peiwen" userId="1549afaf-02a5-4197-83a7-8672734b7879" providerId="ADAL" clId="{82534179-F709-413A-B596-5C40E230E897}" dt="2023-02-14T21:31:37.722" v="7" actId="20577"/>
      <pc:docMkLst>
        <pc:docMk/>
      </pc:docMkLst>
      <pc:sldChg chg="modSp">
        <pc:chgData name="Yu, Peiwen" userId="1549afaf-02a5-4197-83a7-8672734b7879" providerId="ADAL" clId="{82534179-F709-413A-B596-5C40E230E897}" dt="2023-02-14T21:31:37.722" v="7" actId="20577"/>
        <pc:sldMkLst>
          <pc:docMk/>
          <pc:sldMk cId="1770957898" sldId="3440"/>
        </pc:sldMkLst>
        <pc:spChg chg="mod">
          <ac:chgData name="Yu, Peiwen" userId="1549afaf-02a5-4197-83a7-8672734b7879" providerId="ADAL" clId="{82534179-F709-413A-B596-5C40E230E897}" dt="2023-02-14T21:31:37.722" v="7" actId="20577"/>
          <ac:spMkLst>
            <pc:docMk/>
            <pc:sldMk cId="1770957898" sldId="3440"/>
            <ac:spMk id="12" creationId="{5BBF7433-53FA-40E2-BFD7-D5BBF7037AE2}"/>
          </ac:spMkLst>
        </pc:spChg>
      </pc:sldChg>
    </pc:docChg>
  </pc:docChgLst>
  <pc:docChgLst>
    <pc:chgData name="Waghmare, Bhakti" userId="e68e0f1d-76db-4976-98ea-f13fe13ccd7b" providerId="ADAL" clId="{D60C80F0-F8DD-4423-AC9E-C36B75ECA664}"/>
    <pc:docChg chg="custSel modSld">
      <pc:chgData name="Waghmare, Bhakti" userId="e68e0f1d-76db-4976-98ea-f13fe13ccd7b" providerId="ADAL" clId="{D60C80F0-F8DD-4423-AC9E-C36B75ECA664}" dt="2024-04-25T23:53:29.693" v="100" actId="1076"/>
      <pc:docMkLst>
        <pc:docMk/>
      </pc:docMkLst>
      <pc:sldChg chg="modSp mod">
        <pc:chgData name="Waghmare, Bhakti" userId="e68e0f1d-76db-4976-98ea-f13fe13ccd7b" providerId="ADAL" clId="{D60C80F0-F8DD-4423-AC9E-C36B75ECA664}" dt="2024-04-25T23:53:29.693" v="100" actId="1076"/>
        <pc:sldMkLst>
          <pc:docMk/>
          <pc:sldMk cId="1516495208" sldId="3408"/>
        </pc:sldMkLst>
        <pc:spChg chg="mod">
          <ac:chgData name="Waghmare, Bhakti" userId="e68e0f1d-76db-4976-98ea-f13fe13ccd7b" providerId="ADAL" clId="{D60C80F0-F8DD-4423-AC9E-C36B75ECA664}" dt="2024-04-25T23:53:29.693" v="100" actId="1076"/>
          <ac:spMkLst>
            <pc:docMk/>
            <pc:sldMk cId="1516495208" sldId="3408"/>
            <ac:spMk id="4" creationId="{70037111-D2D5-4318-968D-FDC239690B4D}"/>
          </ac:spMkLst>
        </pc:spChg>
        <pc:graphicFrameChg chg="mod modGraphic">
          <ac:chgData name="Waghmare, Bhakti" userId="e68e0f1d-76db-4976-98ea-f13fe13ccd7b" providerId="ADAL" clId="{D60C80F0-F8DD-4423-AC9E-C36B75ECA664}" dt="2024-04-25T23:53:28.911" v="99" actId="113"/>
          <ac:graphicFrameMkLst>
            <pc:docMk/>
            <pc:sldMk cId="1516495208" sldId="3408"/>
            <ac:graphicFrameMk id="3" creationId="{A358F232-7EC6-463A-8C34-B8BDEFFEF3F9}"/>
          </ac:graphicFrameMkLst>
        </pc:graphicFrameChg>
      </pc:sldChg>
    </pc:docChg>
  </pc:docChgLst>
  <pc:docChgLst>
    <pc:chgData name="Yu, Peiwen" userId="1549afaf-02a5-4197-83a7-8672734b7879" providerId="ADAL" clId="{51AAC271-D215-4DA7-9600-6354E3C7DC1C}"/>
    <pc:docChg chg="modSld">
      <pc:chgData name="Yu, Peiwen" userId="1549afaf-02a5-4197-83a7-8672734b7879" providerId="ADAL" clId="{51AAC271-D215-4DA7-9600-6354E3C7DC1C}" dt="2021-11-02T21:24:44.792" v="5" actId="20577"/>
      <pc:docMkLst>
        <pc:docMk/>
      </pc:docMkLst>
      <pc:sldChg chg="modSp mod">
        <pc:chgData name="Yu, Peiwen" userId="1549afaf-02a5-4197-83a7-8672734b7879" providerId="ADAL" clId="{51AAC271-D215-4DA7-9600-6354E3C7DC1C}" dt="2021-11-02T21:24:44.792" v="5" actId="20577"/>
        <pc:sldMkLst>
          <pc:docMk/>
          <pc:sldMk cId="457790880" sldId="283"/>
        </pc:sldMkLst>
        <pc:spChg chg="mod">
          <ac:chgData name="Yu, Peiwen" userId="1549afaf-02a5-4197-83a7-8672734b7879" providerId="ADAL" clId="{51AAC271-D215-4DA7-9600-6354E3C7DC1C}" dt="2021-11-02T21:24:44.792" v="5" actId="20577"/>
          <ac:spMkLst>
            <pc:docMk/>
            <pc:sldMk cId="457790880" sldId="283"/>
            <ac:spMk id="32" creationId="{5CFB45A5-BEE4-4085-B82B-4A434B07CDE4}"/>
          </ac:spMkLst>
        </pc:spChg>
        <pc:spChg chg="mod">
          <ac:chgData name="Yu, Peiwen" userId="1549afaf-02a5-4197-83a7-8672734b7879" providerId="ADAL" clId="{51AAC271-D215-4DA7-9600-6354E3C7DC1C}" dt="2021-11-02T21:24:41.349" v="2" actId="20577"/>
          <ac:spMkLst>
            <pc:docMk/>
            <pc:sldMk cId="457790880" sldId="283"/>
            <ac:spMk id="36" creationId="{EC0D5F80-DEA5-4CC3-A55A-B282EBDE51A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200"/>
            </a:lvl1pPr>
          </a:lstStyle>
          <a:p>
            <a:endParaRPr lang="en-US" sz="10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597444" y="8829967"/>
            <a:ext cx="411333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200"/>
            </a:lvl1pPr>
          </a:lstStyle>
          <a:p>
            <a:fld id="{013FF889-DBB5-E540-8E75-47BFCA628842}" type="slidenum">
              <a:rPr lang="en-US" b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7839" y="8829967"/>
            <a:ext cx="3271521" cy="46482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Analog Devices Confidential Information—Not for External Distribution</a:t>
            </a:r>
          </a:p>
        </p:txBody>
      </p:sp>
      <p:sp>
        <p:nvSpPr>
          <p:cNvPr id="7" name="Header Placeholder 1"/>
          <p:cNvSpPr>
            <a:spLocks noGrp="1"/>
          </p:cNvSpPr>
          <p:nvPr>
            <p:ph type="hdr" sz="quarter"/>
          </p:nvPr>
        </p:nvSpPr>
        <p:spPr>
          <a:xfrm>
            <a:off x="1676234" y="108612"/>
            <a:ext cx="4282113" cy="464820"/>
          </a:xfrm>
          <a:prstGeom prst="rect">
            <a:avLst/>
          </a:prstGeom>
        </p:spPr>
        <p:txBody>
          <a:bodyPr vert="horz" lIns="93177" tIns="0" rIns="93177" bIns="0" rtlCol="0" anchor="t"/>
          <a:lstStyle>
            <a:lvl1pPr algn="l">
              <a:defRPr sz="1200"/>
            </a:lvl1pPr>
          </a:lstStyle>
          <a:p>
            <a:endParaRPr lang="en-US" sz="10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ate Placeholder 2"/>
          <p:cNvSpPr>
            <a:spLocks noGrp="1"/>
          </p:cNvSpPr>
          <p:nvPr>
            <p:ph type="dt" sz="quarter" idx="1"/>
          </p:nvPr>
        </p:nvSpPr>
        <p:spPr>
          <a:xfrm>
            <a:off x="6056670" y="108612"/>
            <a:ext cx="952107" cy="464820"/>
          </a:xfrm>
          <a:prstGeom prst="rect">
            <a:avLst/>
          </a:prstGeom>
        </p:spPr>
        <p:txBody>
          <a:bodyPr vert="horz" lIns="93177" tIns="0" rIns="93177" bIns="0" rtlCol="0" anchor="t"/>
          <a:lstStyle>
            <a:lvl1pPr algn="r">
              <a:defRPr sz="1200"/>
            </a:lvl1pPr>
          </a:lstStyle>
          <a:p>
            <a:fld id="{2C2AD557-2032-D74A-B281-F0540E660787}" type="datetimeFigureOut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4/25/2024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51" y="108612"/>
            <a:ext cx="1323726" cy="535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1346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814897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i="1">
                <a:solidFill>
                  <a:srgbClr val="FFFFFF">
                    <a:lumMod val="65000"/>
                  </a:srgbClr>
                </a:solidFill>
              </a:rPr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09360" y="8829967"/>
            <a:ext cx="699418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00B8651-D313-4300-801F-8365670269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37839" y="8829967"/>
            <a:ext cx="3271521" cy="46482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Analog Devices Confidential Information—Not for External Distribution</a:t>
            </a:r>
          </a:p>
        </p:txBody>
      </p:sp>
      <p:sp>
        <p:nvSpPr>
          <p:cNvPr id="9" name="Header Placeholder 1"/>
          <p:cNvSpPr>
            <a:spLocks noGrp="1"/>
          </p:cNvSpPr>
          <p:nvPr>
            <p:ph type="hdr" sz="quarter"/>
          </p:nvPr>
        </p:nvSpPr>
        <p:spPr>
          <a:xfrm>
            <a:off x="1676234" y="108612"/>
            <a:ext cx="4282113" cy="464820"/>
          </a:xfrm>
          <a:prstGeom prst="rect">
            <a:avLst/>
          </a:prstGeom>
        </p:spPr>
        <p:txBody>
          <a:bodyPr vert="horz" lIns="93177" tIns="0" rIns="93177" bIns="0" rtlCol="0" anchor="t"/>
          <a:lstStyle>
            <a:lvl1pPr algn="l">
              <a:defRPr sz="1200"/>
            </a:lvl1pPr>
          </a:lstStyle>
          <a:p>
            <a:endParaRPr lang="en-US" sz="1000" b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2"/>
          <p:cNvSpPr>
            <a:spLocks noGrp="1"/>
          </p:cNvSpPr>
          <p:nvPr>
            <p:ph type="dt" sz="quarter" idx="1"/>
          </p:nvPr>
        </p:nvSpPr>
        <p:spPr>
          <a:xfrm>
            <a:off x="6056670" y="108612"/>
            <a:ext cx="952107" cy="464820"/>
          </a:xfrm>
          <a:prstGeom prst="rect">
            <a:avLst/>
          </a:prstGeom>
        </p:spPr>
        <p:txBody>
          <a:bodyPr vert="horz" lIns="93177" tIns="0" rIns="93177" bIns="0" rtlCol="0" anchor="t"/>
          <a:lstStyle>
            <a:lvl1pPr algn="r">
              <a:defRPr sz="1200"/>
            </a:lvl1pPr>
          </a:lstStyle>
          <a:p>
            <a:fld id="{2C2AD557-2032-D74A-B281-F0540E660787}" type="datetimeFigureOut">
              <a:rPr lang="en-US" sz="10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4/25/2024</a:t>
            </a:fld>
            <a:endParaRPr lang="en-US" sz="10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1" y="108612"/>
            <a:ext cx="1323726" cy="535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3899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defTabSz="914400" rtl="0" eaLnBrk="1" latinLnBrk="0" hangingPunct="1">
      <a:buClr>
        <a:schemeClr val="tx2"/>
      </a:buClr>
      <a:buSzPct val="75000"/>
      <a:buFont typeface="Wingdings 3" panose="05040102010807070707" pitchFamily="18" charset="2"/>
      <a:buChar char="u"/>
      <a:defRPr sz="1200" kern="1200">
        <a:solidFill>
          <a:schemeClr val="tx1">
            <a:lumMod val="50000"/>
            <a:lumOff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344488" indent="-171450" algn="l" defTabSz="914400" rtl="0" eaLnBrk="1" latinLnBrk="0" hangingPunct="1">
      <a:buClr>
        <a:schemeClr val="tx2"/>
      </a:buClr>
      <a:buSzPct val="100000"/>
      <a:buFont typeface="Wingdings" panose="05000000000000000000" pitchFamily="2" charset="2"/>
      <a:buChar char="§"/>
      <a:defRPr sz="1200" kern="1200">
        <a:solidFill>
          <a:schemeClr val="tx1">
            <a:lumMod val="50000"/>
            <a:lumOff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511175" indent="-171450" algn="l" defTabSz="914400" rtl="0" eaLnBrk="1" latinLnBrk="0" hangingPunct="1">
      <a:buClr>
        <a:schemeClr val="tx2"/>
      </a:buClr>
      <a:buSzPct val="100000"/>
      <a:buFont typeface="Wingdings" panose="05000000000000000000" pitchFamily="2" charset="2"/>
      <a:buChar char="§"/>
      <a:defRPr sz="1200" kern="1200">
        <a:solidFill>
          <a:schemeClr val="tx1">
            <a:lumMod val="50000"/>
            <a:lumOff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688975" indent="-171450" algn="l" defTabSz="914400" rtl="0" eaLnBrk="1" latinLnBrk="0" hangingPunct="1">
      <a:buClr>
        <a:schemeClr val="tx2"/>
      </a:buClr>
      <a:buSzPct val="100000"/>
      <a:buFont typeface="Wingdings" panose="05000000000000000000" pitchFamily="2" charset="2"/>
      <a:buChar char="§"/>
      <a:defRPr sz="1200" kern="1200">
        <a:solidFill>
          <a:schemeClr val="tx1">
            <a:lumMod val="50000"/>
            <a:lumOff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855663" indent="-171450" algn="l" defTabSz="914400" rtl="0" eaLnBrk="1" latinLnBrk="0" hangingPunct="1">
      <a:buClr>
        <a:schemeClr val="tx2"/>
      </a:buClr>
      <a:buSzPct val="100000"/>
      <a:buFont typeface="Wingdings" panose="05000000000000000000" pitchFamily="2" charset="2"/>
      <a:buChar char="§"/>
      <a:defRPr sz="1200" kern="1200">
        <a:solidFill>
          <a:schemeClr val="tx1">
            <a:lumMod val="50000"/>
            <a:lumOff val="50000"/>
          </a:schemeClr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85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9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36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17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75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62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5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32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972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73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LTM4670 (Quad 10A)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37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0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59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76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76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0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68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0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5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51E4D-7E57-413A-8720-4F166BDFA2F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0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3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94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18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know what we know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31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814388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B8651-D313-4300-801F-83656702695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6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47472" y="4584192"/>
            <a:ext cx="5913437" cy="139750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buNone/>
              <a:defRPr lang="en-US" sz="1800" i="0" kern="1200" cap="none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>
              <a:buFont typeface="Arial" panose="020B0604020202020204" pitchFamily="34" charset="0"/>
              <a:buNone/>
              <a:defRPr lang="en-US" sz="1500" i="1" kern="1200" dirty="0" smtClean="0">
                <a:solidFill>
                  <a:schemeClr val="accent2">
                    <a:lumMod val="10000"/>
                    <a:lumOff val="90000"/>
                  </a:schemeClr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457200" rtl="0" eaLnBrk="1" latinLnBrk="0" hangingPunct="1">
              <a:spcBef>
                <a:spcPct val="20000"/>
              </a:spcBef>
            </a:pPr>
            <a:r>
              <a:rPr lang="en-US"/>
              <a:t>Click To Add Presenter</a:t>
            </a:r>
          </a:p>
        </p:txBody>
      </p:sp>
      <p:sp>
        <p:nvSpPr>
          <p:cNvPr id="15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347472" y="838200"/>
            <a:ext cx="5913438" cy="3647122"/>
          </a:xfrm>
          <a:prstGeom prst="rect">
            <a:avLst/>
          </a:prstGeom>
          <a:noFill/>
        </p:spPr>
        <p:txBody>
          <a:bodyPr vert="horz" lIns="0" tIns="0" rIns="0" bIns="0" rtlCol="0" anchor="b">
            <a:normAutofit/>
          </a:bodyPr>
          <a:lstStyle>
            <a:lvl1pPr>
              <a:defRPr lang="en-US" sz="5400" i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</a:pPr>
            <a:r>
              <a:rPr lang="en-US"/>
              <a:t>Click to Edit Master Title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3F95C5-78BE-DB40-AE90-52800DB15193}"/>
              </a:ext>
            </a:extLst>
          </p:cNvPr>
          <p:cNvCxnSpPr>
            <a:cxnSpLocks/>
          </p:cNvCxnSpPr>
          <p:nvPr userDrawn="1"/>
        </p:nvCxnSpPr>
        <p:spPr>
          <a:xfrm flipV="1">
            <a:off x="6915464" y="1066800"/>
            <a:ext cx="0" cy="4914902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6493F-ABAB-D244-B8F4-D7FB3E372F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107" y="2939436"/>
            <a:ext cx="2588042" cy="1039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FD93C4-BA43-B749-A3AB-314535C186CC}"/>
              </a:ext>
            </a:extLst>
          </p:cNvPr>
          <p:cNvSpPr txBox="1"/>
          <p:nvPr userDrawn="1"/>
        </p:nvSpPr>
        <p:spPr>
          <a:xfrm>
            <a:off x="9300117" y="4125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6A914A6-777E-3347-98B0-C6A6679EF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ADA7408-8793-8F43-B452-FCE09CDC4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/>
              <a:pPr>
                <a:defRPr/>
              </a:pPr>
              <a:t>‹#›</a:t>
            </a:fld>
            <a:r>
              <a:rPr lang="en-US" b="0"/>
              <a:t> </a:t>
            </a:r>
            <a:r>
              <a:rPr lang="en-US" sz="1600" b="0" i="1" normalizeH="1" baseline="-11000"/>
              <a:t>//</a:t>
            </a:r>
            <a:endParaRPr lang="en-US" sz="1600" b="0" baseline="-110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82C2F385-4E1E-1D43-91A8-93579843C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455006E-543A-604E-9D58-101A6BF31D49}" type="datetime3">
              <a:rPr lang="en-US" i="0" smtClean="0"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/>
          <a:p>
            <a:r>
              <a:rPr lang="en-US"/>
              <a:t>Click to Edit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6278034" y="1066800"/>
            <a:ext cx="5913966" cy="4914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Lucida Grande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B84C6-07FB-804B-A710-4CC5B87F173D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F7F5365-E65A-5148-9AFC-5DF4831D0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5439F5F-8DAC-5346-AF0B-999D620B8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67D47C2-D3DA-E74F-BF06-C8AD9011577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C410F6B-F7D9-7145-9B06-1D791680CA95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75956" y="1066800"/>
            <a:ext cx="5573144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9AC7B3-6567-C447-935E-E93CF5955E44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FCD2AB1-E689-5C4E-AFC3-5C01813C8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3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1286726-DC4B-2E4B-8C35-9B7ED9C63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AE00B53-6624-234F-A6CC-4C4CCEFC1F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FDDE98-9F66-8A4D-86DC-ED7270E5595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066800"/>
            <a:ext cx="6096000" cy="2484812"/>
          </a:xfrm>
          <a:solidFill>
            <a:schemeClr val="accent5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0" y="1066800"/>
            <a:ext cx="6095999" cy="2484812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>
              <a:buClr>
                <a:schemeClr val="bg1"/>
              </a:buCl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096000" y="3551612"/>
            <a:ext cx="6096000" cy="2430088"/>
          </a:xfrm>
          <a:solidFill>
            <a:schemeClr val="accent1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" y="3551612"/>
            <a:ext cx="6095998" cy="2430088"/>
          </a:xfrm>
          <a:solidFill>
            <a:schemeClr val="accent4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12BEA78-33FD-3C4F-BB1C-7DC522B5D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A7AA911-FDFF-6E4A-823C-2D74D2AA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C57C8086-4CC0-CC4E-9FA4-A3EF50FE0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7ACAF62-726E-EC4F-88D6-E231192AA9C4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0" y="1066799"/>
            <a:ext cx="12192000" cy="2446021"/>
          </a:xfrm>
          <a:solidFill>
            <a:schemeClr val="accent2">
              <a:alpha val="6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0" y="3535679"/>
            <a:ext cx="12192000" cy="2446021"/>
          </a:xfrm>
          <a:solidFill>
            <a:schemeClr val="accent2">
              <a:alpha val="40000"/>
            </a:schemeClr>
          </a:solidFill>
        </p:spPr>
        <p:txBody>
          <a:bodyPr lIns="347472" tIns="91440" rIns="320040" bIns="91440"/>
          <a:lstStyle>
            <a:lvl1pPr marL="228600" indent="-228600">
              <a:defRPr lang="en-US" sz="2000" b="0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marL="228600" lvl="0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Click to edit Master text styles</a:t>
            </a:r>
          </a:p>
          <a:p>
            <a:pPr marL="228600" lvl="1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Second level</a:t>
            </a:r>
          </a:p>
          <a:p>
            <a:pPr marL="228600" lvl="2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Third level</a:t>
            </a:r>
          </a:p>
          <a:p>
            <a:pPr marL="228600" lvl="3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Fourth level</a:t>
            </a:r>
          </a:p>
          <a:p>
            <a:pPr marL="228600" lvl="4" indent="-228600" algn="l" defTabSz="457200" rtl="0" eaLnBrk="1" latinLnBrk="0" hangingPunct="1">
              <a:spcBef>
                <a:spcPts val="1000"/>
              </a:spcBef>
              <a:buClr>
                <a:schemeClr val="bg1"/>
              </a:buClr>
              <a:buSzPct val="65000"/>
              <a:buFont typeface="Lucida Grande"/>
              <a:buChar char="►"/>
            </a:pPr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7E9841-CB7B-534B-99A8-9DCBD724C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838E84-24B3-C547-AF48-162A52C8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50A2F17-8DD2-9845-AF34-A24A0AFDA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EEC31DB-C0BD-F34A-9B7B-B7ED309864AB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669918"/>
            <a:ext cx="12192000" cy="3188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Lucida Grande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11493500" cy="23622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E76963E-9818-7E46-BEF6-950814DEA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65F99B-3CBB-8E44-AC3B-125C0051B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1DDCE96-00C2-7D44-BD19-B87AA5E2D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1A51A84-3D49-924D-B17B-FF70BC1026C1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Lucida Grande"/>
              <a:buNone/>
              <a:tabLst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054765-79F3-BD4C-8B31-6F350DF7D843}"/>
              </a:ext>
            </a:extLst>
          </p:cNvPr>
          <p:cNvSpPr/>
          <p:nvPr userDrawn="1"/>
        </p:nvSpPr>
        <p:spPr>
          <a:xfrm>
            <a:off x="0" y="0"/>
            <a:ext cx="6269038" cy="6858000"/>
          </a:xfrm>
          <a:prstGeom prst="rect">
            <a:avLst/>
          </a:prstGeom>
          <a:gradFill flip="none" rotWithShape="1">
            <a:gsLst>
              <a:gs pos="14000">
                <a:schemeClr val="bg2">
                  <a:lumMod val="75000"/>
                  <a:alpha val="0"/>
                </a:schemeClr>
              </a:gs>
              <a:gs pos="99000">
                <a:schemeClr val="bg2">
                  <a:lumMod val="75000"/>
                </a:schemeClr>
              </a:gs>
            </a:gsLst>
            <a:lin ang="10800000" scaled="1"/>
            <a:tileRect/>
          </a:gra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bIns="9144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355600" y="1066800"/>
            <a:ext cx="5557838" cy="4914900"/>
          </a:xfrm>
        </p:spPr>
        <p:txBody>
          <a:bodyPr lIns="0" tIns="0" rIns="0" bIns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Font typeface="Wingdings" charset="2"/>
              <a:buChar char="§"/>
              <a:defRPr>
                <a:solidFill>
                  <a:schemeClr val="bg1"/>
                </a:solidFill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640E59-837A-434C-B9C3-E7075581B0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098" y="293715"/>
            <a:ext cx="994800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5A3C2F-4392-DC4D-993D-A7C919FE0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637261D-86EA-AC49-A36A-F8D17E9073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/>
              <a:pPr>
                <a:defRPr/>
              </a:pPr>
              <a:t>‹#›</a:t>
            </a:fld>
            <a:r>
              <a:rPr lang="en-US" b="0"/>
              <a:t> </a:t>
            </a:r>
            <a:r>
              <a:rPr lang="en-US" sz="1600" b="0" i="1" normalizeH="1" baseline="-11000"/>
              <a:t>//</a:t>
            </a:r>
            <a:endParaRPr lang="en-US" sz="1600" b="0" baseline="-1100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3063046-93D1-9647-AE45-36C62131C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DDD6CC3-1383-ED41-BB94-FF1E196D0EC1}" type="datetime3">
              <a:rPr lang="en-US" i="0" smtClean="0"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2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ue Proposition, On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7734300" cy="10287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&lt;Generic Number&gt;: &lt;1 to 2 Lines Describing Unique Value&gt;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69038" y="1343025"/>
            <a:ext cx="5516561" cy="4638675"/>
          </a:xfrm>
          <a:prstGeom prst="snip1Rect">
            <a:avLst>
              <a:gd name="adj" fmla="val 2690"/>
            </a:avLst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anchor="ctr" anchorCtr="1"/>
          <a:lstStyle>
            <a:lvl1pPr marL="0" indent="0" algn="ctr">
              <a:buNone/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INSERT ATTENTION GRABBING VISUAL/CONTENT—MAY BE A BLOCK DIAGRAM, SIGNAL CHAIN, OR PHOTO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599" y="1343025"/>
            <a:ext cx="5558367" cy="2286000"/>
          </a:xfrm>
        </p:spPr>
        <p:txBody>
          <a:bodyPr lIns="0" tIns="0" rIns="0" bIns="0"/>
          <a:lstStyle>
            <a:lvl1pPr>
              <a:defRPr baseline="0"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Focus on top 3 value points; explain value points in speaker notes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55601" y="4076700"/>
            <a:ext cx="5558368" cy="1905000"/>
          </a:xfrm>
        </p:spPr>
        <p:txBody>
          <a:bodyPr lIns="0" tIns="0" rIns="0" bIns="0"/>
          <a:lstStyle>
            <a:lvl1pPr>
              <a:defRPr baseline="0"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Use brief and precise bullets; explain benefits in speaker notes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355601" y="3695700"/>
            <a:ext cx="5558369" cy="381000"/>
          </a:xfrm>
        </p:spPr>
        <p:txBody>
          <a:bodyPr tIns="0" bIns="0"/>
          <a:lstStyle>
            <a:lvl1pPr marL="0" indent="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None/>
              <a:defRPr sz="1600"/>
            </a:lvl1pPr>
          </a:lstStyle>
          <a:p>
            <a:pPr marL="0" indent="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None/>
            </a:pPr>
            <a:r>
              <a:rPr lang="en-US" sz="1800" b="1">
                <a:solidFill>
                  <a:schemeClr val="accent2"/>
                </a:solidFill>
              </a:rPr>
              <a:t>Key Benefits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731568D-5757-D646-AB74-4EE9118F5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8C1F0E7-BA28-1848-AE09-8E05C0E4E8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64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/>
          <p:cNvSpPr>
            <a:spLocks noGrp="1"/>
          </p:cNvSpPr>
          <p:nvPr>
            <p:ph type="body" sz="quarter" idx="14" hasCustomPrompt="1"/>
          </p:nvPr>
        </p:nvSpPr>
        <p:spPr>
          <a:xfrm>
            <a:off x="355600" y="3346704"/>
            <a:ext cx="11430000" cy="85316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4800" baseline="0">
                <a:latin typeface="+mn-lt"/>
              </a:defRPr>
            </a:lvl1pPr>
          </a:lstStyle>
          <a:p>
            <a:pPr lvl="0"/>
            <a:r>
              <a:rPr lang="en-US"/>
              <a:t>&lt;Target Market&gt;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5600" y="302437"/>
            <a:ext cx="11493500" cy="2770632"/>
          </a:xfrm>
          <a:noFill/>
        </p:spPr>
        <p:txBody>
          <a:bodyPr lIns="0" tIns="0" rIns="0" bIns="0" anchor="t">
            <a:noAutofit/>
          </a:bodyPr>
          <a:lstStyle>
            <a:lvl1pPr>
              <a:lnSpc>
                <a:spcPts val="6600"/>
              </a:lnSpc>
              <a:defRPr lang="en-US" sz="66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&lt;Signal Chain Title&gt; </a:t>
            </a:r>
            <a:br>
              <a:rPr lang="en-US"/>
            </a:br>
            <a:r>
              <a:rPr lang="en-US"/>
              <a:t>Signal Chain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890CC4-9218-8842-9974-B807EE533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55325"/>
            <a:ext cx="5913438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©2019 Analog Devices, Inc. All rights reserved</a:t>
            </a:r>
            <a:r>
              <a:rPr lang="en-US"/>
              <a:t>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888657-477C-9F45-BE30-59D38C931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06154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93500" cy="4914900"/>
          </a:xfrm>
        </p:spPr>
        <p:txBody>
          <a:bodyPr lIns="0" tIns="0" rIns="0" bIns="0" anchor="ctr" anchorCtr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AF31AF-A1F6-494A-8F0D-2784F1FBF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4EC1951-7E24-854C-9FD1-27849969B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F243A24-0D0A-3645-9FEC-7805FA6EE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D130E08-ACE3-7448-A441-268615E01398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/4 B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06154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5600" y="1066800"/>
            <a:ext cx="11493500" cy="4914900"/>
          </a:xfrm>
        </p:spPr>
        <p:txBody>
          <a:bodyPr lIns="0" tIns="0" rIns="0" bIns="0" anchor="ctr" anchorCtr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21C2DA-52B1-DD43-A3B6-C3CA586AC7A6}"/>
              </a:ext>
            </a:extLst>
          </p:cNvPr>
          <p:cNvSpPr txBox="1"/>
          <p:nvPr userDrawn="1"/>
        </p:nvSpPr>
        <p:spPr>
          <a:xfrm>
            <a:off x="12056533" y="155786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228600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4CC9D2-6AD2-9C4D-AE2C-A92E44898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CB6541-3507-2F4F-8FC2-3E73A6A90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0608593-CA56-3342-9B05-B56AFAE3B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32988" y="838200"/>
            <a:ext cx="5938780" cy="3648456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lang="en-US" sz="54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457200" rtl="0" eaLnBrk="1" latinLnBrk="0" hangingPunct="1">
              <a:spcBef>
                <a:spcPts val="1000"/>
              </a:spcBef>
              <a:buClr>
                <a:schemeClr val="bg2"/>
              </a:buClr>
              <a:buSzPct val="75000"/>
              <a:buFont typeface="Lucida Grande"/>
              <a:buNone/>
            </a:pPr>
            <a:r>
              <a:rPr lang="en-US"/>
              <a:t>Click to Edit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42900" y="4584192"/>
            <a:ext cx="5938780" cy="1399032"/>
          </a:xfrm>
        </p:spPr>
        <p:txBody>
          <a:bodyPr tIns="0" anchor="t">
            <a:normAutofit/>
          </a:bodyPr>
          <a:lstStyle>
            <a:lvl1pPr marL="0" indent="0">
              <a:buNone/>
              <a:defRPr lang="en-US" sz="1800" b="0" i="0" kern="1200" cap="none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SzPct val="65000"/>
              <a:buFont typeface="Lucida Grande"/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14E13B-7900-AA45-845F-8F029EBB2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1DABFA-C7A6-FC4E-B659-3A030DDE6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bg1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28BB35-8E77-B24E-8BB3-DA0B3EA5E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/>
              <a:pPr>
                <a:defRPr/>
              </a:pPr>
              <a:t>‹#›</a:t>
            </a:fld>
            <a:r>
              <a:rPr lang="en-US" b="0"/>
              <a:t> </a:t>
            </a:r>
            <a:r>
              <a:rPr lang="en-US" sz="1600" b="0" i="1" normalizeH="1" baseline="-11000"/>
              <a:t>//</a:t>
            </a:r>
            <a:endParaRPr lang="en-US" sz="1600" b="0" baseline="-1100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E06C8B9-2FA5-9D4F-A475-44EA157B7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AB6B931-AA93-904E-886D-FB3524D9116D}" type="datetime3">
              <a:rPr lang="en-US" i="0" smtClean="0"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1066800"/>
            <a:ext cx="5558367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269567" y="1066800"/>
            <a:ext cx="5558367" cy="4929447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AB27229-C21B-3B41-A68B-393301622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BF784B2-6FEA-6E4B-A894-742733DE6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4CBCDC0-8EDF-4141-A4F7-5207DE44A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1D439E-4095-9843-A997-35356D089F9E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Messag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5601" y="314982"/>
            <a:ext cx="7863839" cy="4693898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4800">
                <a:solidFill>
                  <a:schemeClr val="tx2"/>
                </a:solidFill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02E25B-9495-E746-87BD-2882D0AE3EEB}"/>
              </a:ext>
            </a:extLst>
          </p:cNvPr>
          <p:cNvCxnSpPr>
            <a:cxnSpLocks/>
          </p:cNvCxnSpPr>
          <p:nvPr userDrawn="1"/>
        </p:nvCxnSpPr>
        <p:spPr>
          <a:xfrm flipH="1">
            <a:off x="355600" y="5179060"/>
            <a:ext cx="7863840" cy="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0807BB-820F-0C45-AF41-9784F741D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A1ABE68-5A33-DE43-A33B-C7EE56F6C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660C87B-0319-2D46-BE6E-023392405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DC91E97-B6BD-EC4D-9B09-F921AA52C2D8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 hasCustomPrompt="1"/>
          </p:nvPr>
        </p:nvSpPr>
        <p:spPr>
          <a:xfrm>
            <a:off x="342900" y="-5928"/>
            <a:ext cx="10287000" cy="84412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FCE576-600F-7B41-B959-AA8F9D705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5EED9D-655A-9B4E-9055-D4AC72AA1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AABD4C9-CB59-5144-BBD0-506D78EC95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29A9A39-AA64-E744-875E-25EC139E0061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051578-9163-4E43-9226-E1700633C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0D876F-0380-C943-9C65-1F81C52BB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414D1B-5F32-D240-B7A5-FE94B040B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995D465-D55D-334B-A328-CBD11026D5F5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4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42900" y="0"/>
            <a:ext cx="10287000" cy="838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75956" y="1066800"/>
            <a:ext cx="5573144" cy="4914900"/>
          </a:xfrm>
        </p:spPr>
        <p:txBody>
          <a:bodyPr lIns="0" tIns="0" rIns="0" bIns="0"/>
          <a:lstStyle>
            <a:lvl1pPr>
              <a:defRPr/>
            </a:lvl1pPr>
            <a:lvl2pPr marL="4572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  <a:defRPr/>
            </a:lvl2pPr>
            <a:lvl3pPr marL="6858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3pPr>
            <a:lvl4pPr marL="9144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4pPr>
            <a:lvl5pPr marL="1143000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5601" y="1066800"/>
            <a:ext cx="5558367" cy="491490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E9170A-B0FF-F244-9778-516ED804ED4A}"/>
              </a:ext>
            </a:extLst>
          </p:cNvPr>
          <p:cNvCxnSpPr/>
          <p:nvPr userDrawn="1"/>
        </p:nvCxnSpPr>
        <p:spPr>
          <a:xfrm>
            <a:off x="6096000" y="1066800"/>
            <a:ext cx="0" cy="4914900"/>
          </a:xfrm>
          <a:prstGeom prst="line">
            <a:avLst/>
          </a:prstGeom>
          <a:ln w="158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7AA0CF9-AA6C-A44E-952D-DAC2FC705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3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1BA77A9-724C-B543-AC99-43B6ADDF0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67BC49C-1196-AB4D-B6A5-D8B0256F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12785EE-35CA-3A45-A900-81F3F53AA551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55600" y="0"/>
            <a:ext cx="10282663" cy="830997"/>
          </a:xfrm>
          <a:prstGeom prst="rect">
            <a:avLst/>
          </a:prstGeom>
          <a:noFill/>
        </p:spPr>
        <p:txBody>
          <a:bodyPr vert="horz" wrap="square" lIns="0" tIns="182880" rIns="0" bIns="91440" rtlCol="0" anchor="t" anchorCtr="0">
            <a:spAutoFit/>
          </a:bodyPr>
          <a:lstStyle/>
          <a:p>
            <a:r>
              <a:rPr lang="en-US"/>
              <a:t>Click to Edit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355600" y="1066800"/>
            <a:ext cx="11493500" cy="4914900"/>
          </a:xfrm>
          <a:prstGeom prst="rect">
            <a:avLst/>
          </a:prstGeom>
        </p:spPr>
        <p:txBody>
          <a:bodyPr vert="horz" lIns="0" tIns="228600" rIns="0" bIns="0" rtlCol="0" anchor="ctr" anchorCtr="0">
            <a:normAutofit/>
          </a:bodyPr>
          <a:lstStyle/>
          <a:p>
            <a:pPr lvl="0"/>
            <a:r>
              <a:rPr lang="en-US"/>
              <a:t>Click to edit</a:t>
            </a:r>
          </a:p>
          <a:p>
            <a:pPr marL="457200" lvl="1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Font typeface="Wingdings" charset="2"/>
              <a:buChar char="§"/>
            </a:pPr>
            <a:r>
              <a:rPr lang="en-US"/>
              <a:t>Second level</a:t>
            </a:r>
          </a:p>
          <a:p>
            <a:pPr marL="685800" lvl="2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914400" lvl="3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1143000" lvl="4" indent="-228600" algn="l" defTabSz="457200" rtl="0" eaLnBrk="1" latinLnBrk="0" hangingPunct="1">
              <a:spcBef>
                <a:spcPct val="20000"/>
              </a:spcBef>
              <a:buClr>
                <a:srgbClr val="1E405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9678" y="293715"/>
            <a:ext cx="991639" cy="39835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D0260F5A-E5B1-4142-97AE-07D306D6E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0" y="6455325"/>
            <a:ext cx="9778009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 rtl="0">
              <a:defRPr sz="1000" i="1">
                <a:solidFill>
                  <a:schemeClr val="tx2"/>
                </a:solidFill>
              </a:defRPr>
            </a:lvl1pPr>
          </a:lstStyle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Information—Not for External Distribution. ©2019 Analog Devices, Inc. All rights reserved</a:t>
            </a:r>
            <a:r>
              <a:rPr lang="en-US"/>
              <a:t>.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7856486-6D95-4743-8D05-4B7F62BB9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1198"/>
            <a:ext cx="650644" cy="30998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0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‹#›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203943EC-3C8D-9F42-A4DB-6742A9E19F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070683" cy="309989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000" i="1" kern="120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DECD51-3658-C543-BAF0-041108AAC206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0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78" r:id="rId2"/>
    <p:sldLayoutId id="2147483709" r:id="rId3"/>
    <p:sldLayoutId id="2147483697" r:id="rId4"/>
    <p:sldLayoutId id="2147483699" r:id="rId5"/>
    <p:sldLayoutId id="2147483708" r:id="rId6"/>
    <p:sldLayoutId id="2147483677" r:id="rId7"/>
    <p:sldLayoutId id="2147483698" r:id="rId8"/>
    <p:sldLayoutId id="2147483680" r:id="rId9"/>
    <p:sldLayoutId id="2147483681" r:id="rId10"/>
    <p:sldLayoutId id="2147483700" r:id="rId11"/>
    <p:sldLayoutId id="2147483702" r:id="rId12"/>
    <p:sldLayoutId id="2147483679" r:id="rId13"/>
    <p:sldLayoutId id="2147483703" r:id="rId14"/>
    <p:sldLayoutId id="2147483707" r:id="rId15"/>
    <p:sldLayoutId id="2147483710" r:id="rId16"/>
    <p:sldLayoutId id="214748371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marL="0" indent="0" algn="l" defTabSz="457200" rtl="0" eaLnBrk="1" latinLnBrk="0" hangingPunct="1">
        <a:spcBef>
          <a:spcPct val="0"/>
        </a:spcBef>
        <a:buNone/>
        <a:defRPr sz="3600" b="0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ts val="1000"/>
        </a:spcBef>
        <a:buClr>
          <a:schemeClr val="bg2"/>
        </a:buClr>
        <a:buSzPct val="65000"/>
        <a:buFont typeface="Lucida Grande"/>
        <a:buChar char="►"/>
        <a:defRPr lang="en-US" sz="2000" b="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1pPr>
      <a:lvl2pPr marL="5143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8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2pPr>
      <a:lvl3pPr marL="7429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•"/>
        <a:defRPr lang="en-US" sz="1600" kern="1200" baseline="0" dirty="0" smtClean="0">
          <a:solidFill>
            <a:srgbClr val="000000"/>
          </a:solidFill>
          <a:latin typeface="+mn-lt"/>
          <a:ea typeface="+mn-ea"/>
          <a:cs typeface="+mn-cs"/>
        </a:defRPr>
      </a:lvl3pPr>
      <a:lvl4pPr marL="971550" indent="-28575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–"/>
        <a:defRPr lang="en-US" sz="1400" kern="1200" dirty="0" smtClean="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/>
        </a:buClr>
        <a:buFont typeface="Arial"/>
        <a:buChar char="»"/>
        <a:defRPr lang="en-US" sz="1200" kern="1200" baseline="0" dirty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949" userDrawn="1">
          <p15:clr>
            <a:srgbClr val="F26B43"/>
          </p15:clr>
        </p15:guide>
        <p15:guide id="1" orient="horz" pos="3768" userDrawn="1">
          <p15:clr>
            <a:srgbClr val="F26B43"/>
          </p15:clr>
        </p15:guide>
        <p15:guide id="2" pos="216" userDrawn="1">
          <p15:clr>
            <a:srgbClr val="F26B43"/>
          </p15:clr>
        </p15:guide>
        <p15:guide id="3" pos="7464" userDrawn="1">
          <p15:clr>
            <a:srgbClr val="F26B43"/>
          </p15:clr>
        </p15:guide>
        <p15:guide id="4" orient="horz" pos="528" userDrawn="1">
          <p15:clr>
            <a:srgbClr val="F26B43"/>
          </p15:clr>
        </p15:guide>
        <p15:guide id="5" pos="3725" userDrawn="1">
          <p15:clr>
            <a:srgbClr val="F26B43"/>
          </p15:clr>
        </p15:guide>
        <p15:guide id="6" orient="horz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slide" Target="slide37.xml"/><Relationship Id="rId18" Type="http://schemas.openxmlformats.org/officeDocument/2006/relationships/image" Target="../media/image17.jpeg"/><Relationship Id="rId3" Type="http://schemas.openxmlformats.org/officeDocument/2006/relationships/slide" Target="slide2.xml"/><Relationship Id="rId7" Type="http://schemas.openxmlformats.org/officeDocument/2006/relationships/slide" Target="slide4.xml"/><Relationship Id="rId12" Type="http://schemas.openxmlformats.org/officeDocument/2006/relationships/slide" Target="slide43.xml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slide" Target="slide42.xml"/><Relationship Id="rId5" Type="http://schemas.openxmlformats.org/officeDocument/2006/relationships/slide" Target="slide3.xml"/><Relationship Id="rId15" Type="http://schemas.openxmlformats.org/officeDocument/2006/relationships/image" Target="../media/image14.jpe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5.xml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xilinx-fpga.html#v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slide" Target="slide10.xml"/><Relationship Id="rId4" Type="http://schemas.openxmlformats.org/officeDocument/2006/relationships/image" Target="../media/image18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slide" Target="slide11.xml"/><Relationship Id="rId4" Type="http://schemas.openxmlformats.org/officeDocument/2006/relationships/image" Target="../media/image18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xilinx-fpga.html#v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37.jpeg"/><Relationship Id="rId5" Type="http://schemas.microsoft.com/office/2007/relationships/hdphoto" Target="../media/hdphoto1.wdp"/><Relationship Id="rId10" Type="http://schemas.openxmlformats.org/officeDocument/2006/relationships/slide" Target="slide12.xml"/><Relationship Id="rId4" Type="http://schemas.openxmlformats.org/officeDocument/2006/relationships/image" Target="../media/image18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hyperlink" Target="https://www.analog.com/en/design-center/reference-designs/fpga-compatible-reference-designs/xilinx-fpga.html#ku" TargetMode="External"/><Relationship Id="rId5" Type="http://schemas.openxmlformats.org/officeDocument/2006/relationships/slide" Target="slide5.xml"/><Relationship Id="rId10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openxmlformats.org/officeDocument/2006/relationships/slide" Target="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xilinx-fpga.html#v7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slide" Target="slide15.xml"/><Relationship Id="rId4" Type="http://schemas.openxmlformats.org/officeDocument/2006/relationships/image" Target="../media/image18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xilinx-fpga.html#v7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45.png"/><Relationship Id="rId5" Type="http://schemas.microsoft.com/office/2007/relationships/hdphoto" Target="../media/hdphoto1.wdp"/><Relationship Id="rId10" Type="http://schemas.openxmlformats.org/officeDocument/2006/relationships/slide" Target="slide16.xml"/><Relationship Id="rId4" Type="http://schemas.openxmlformats.org/officeDocument/2006/relationships/image" Target="../media/image18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xilinx-fpga.html#v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slide" Target="slide17.xml"/><Relationship Id="rId4" Type="http://schemas.openxmlformats.org/officeDocument/2006/relationships/image" Target="../media/image18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xilinx-fpga.html#v7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49.png"/><Relationship Id="rId5" Type="http://schemas.microsoft.com/office/2007/relationships/hdphoto" Target="../media/hdphoto1.wdp"/><Relationship Id="rId10" Type="http://schemas.openxmlformats.org/officeDocument/2006/relationships/slide" Target="slide18.xml"/><Relationship Id="rId4" Type="http://schemas.openxmlformats.org/officeDocument/2006/relationships/image" Target="../media/image18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hyperlink" Target="https://www.analog.com/en/design-center/reference-designs/fpga-compatible-reference-designs/xilinx-fpga.html#k7" TargetMode="External"/><Relationship Id="rId5" Type="http://schemas.microsoft.com/office/2007/relationships/hdphoto" Target="../media/hdphoto1.wdp"/><Relationship Id="rId10" Type="http://schemas.openxmlformats.org/officeDocument/2006/relationships/slide" Target="slide19.xml"/><Relationship Id="rId4" Type="http://schemas.openxmlformats.org/officeDocument/2006/relationships/image" Target="../media/image18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4663.html" TargetMode="External"/><Relationship Id="rId3" Type="http://schemas.openxmlformats.org/officeDocument/2006/relationships/hyperlink" Target="https://www.analog.com/en/products/ltm4691.html" TargetMode="External"/><Relationship Id="rId7" Type="http://schemas.openxmlformats.org/officeDocument/2006/relationships/hyperlink" Target="https://www.analog.com/en/products/ltm4693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analog.com/media/en/technical-documentation/data-sheets/ltm4710-1.pdf" TargetMode="External"/><Relationship Id="rId11" Type="http://schemas.microsoft.com/office/2007/relationships/hdphoto" Target="../media/hdphoto1.wdp"/><Relationship Id="rId5" Type="http://schemas.openxmlformats.org/officeDocument/2006/relationships/hyperlink" Target="https://www.analog.com/en/products/ltm4668a.html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www.analog.com/en/products/ltm4668.html" TargetMode="External"/><Relationship Id="rId9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hyperlink" Target="https://www.analog.com/en/design-center/reference-designs/fpga-compatible-reference-designs/xilinx-fpga.html#ultrascale" TargetMode="External"/><Relationship Id="rId5" Type="http://schemas.openxmlformats.org/officeDocument/2006/relationships/slide" Target="slide5.xml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55.png"/><Relationship Id="rId5" Type="http://schemas.microsoft.com/office/2007/relationships/hdphoto" Target="../media/hdphoto1.wdp"/><Relationship Id="rId10" Type="http://schemas.openxmlformats.org/officeDocument/2006/relationships/slide" Target="slide22.xml"/><Relationship Id="rId4" Type="http://schemas.openxmlformats.org/officeDocument/2006/relationships/image" Target="../media/image18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" Target="slide23.xml"/><Relationship Id="rId7" Type="http://schemas.openxmlformats.org/officeDocument/2006/relationships/slide" Target="slide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57.png"/><Relationship Id="rId4" Type="http://schemas.openxmlformats.org/officeDocument/2006/relationships/slide" Target="slide1.xml"/><Relationship Id="rId9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hyperlink" Target="https://www.analog.com/en/design-center/reference-designs/circuits-from-the-lab/xilinx-zynq-networking-platform.html#cc-overview" TargetMode="External"/><Relationship Id="rId4" Type="http://schemas.microsoft.com/office/2007/relationships/hdphoto" Target="../media/hdphoto1.wdp"/><Relationship Id="rId9" Type="http://schemas.openxmlformats.org/officeDocument/2006/relationships/slide" Target="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design-center/reference-designs/fpga-compatible-reference-designs/altera-fpga-solutions.html#a10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26.xml"/><Relationship Id="rId5" Type="http://schemas.openxmlformats.org/officeDocument/2006/relationships/slide" Target="slide5.xml"/><Relationship Id="rId10" Type="http://schemas.openxmlformats.org/officeDocument/2006/relationships/image" Target="../media/image60.jpeg"/><Relationship Id="rId4" Type="http://schemas.microsoft.com/office/2007/relationships/hdphoto" Target="../media/hdphoto1.wdp"/><Relationship Id="rId9" Type="http://schemas.openxmlformats.org/officeDocument/2006/relationships/hyperlink" Target="https://www.terasic.com.tw/cgi-bin/page/archive.pl?Language=English&amp;CategoryNo=13&amp;List=Simple#Category228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design-center/reference-designs/fpga-compatible-reference-designs/altera-fpga-solutions.html#cv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27.xml"/><Relationship Id="rId5" Type="http://schemas.openxmlformats.org/officeDocument/2006/relationships/slide" Target="slide5.xml"/><Relationship Id="rId10" Type="http://schemas.openxmlformats.org/officeDocument/2006/relationships/image" Target="../media/image61.jpeg"/><Relationship Id="rId4" Type="http://schemas.microsoft.com/office/2007/relationships/hdphoto" Target="../media/hdphoto1.wdp"/><Relationship Id="rId9" Type="http://schemas.openxmlformats.org/officeDocument/2006/relationships/hyperlink" Target="https://www.reflexces.com/pcie-boards/stratix-v-cyclone-v-pcie-boards/clovis-cyclonev-video-development-kit-avdb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hyperlink" Target="https://www.terasic.com.tw/cgi-bin/page/archive.pl?Language=English&amp;CategoryNo=13&amp;List=Simple#Category228" TargetMode="External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altera-fpga-solutions.html#a1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63.jpeg"/><Relationship Id="rId5" Type="http://schemas.microsoft.com/office/2007/relationships/hdphoto" Target="../media/hdphoto1.wdp"/><Relationship Id="rId10" Type="http://schemas.openxmlformats.org/officeDocument/2006/relationships/slide" Target="slide28.xml"/><Relationship Id="rId4" Type="http://schemas.openxmlformats.org/officeDocument/2006/relationships/image" Target="../media/image18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hyperlink" Target="https://www.terasic.com.tw/cgi-bin/page/archive.pl?Language=English&amp;CategoryNo=13&amp;List=Simple#Category228" TargetMode="External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fpga-compatible-reference-designs/altera-fpga-solutions.html#a10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slide" Target="slide29.xml"/><Relationship Id="rId4" Type="http://schemas.openxmlformats.org/officeDocument/2006/relationships/image" Target="../media/image18.pn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alog.com/en/products/ltm4671.html" TargetMode="Externa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12" Type="http://schemas.openxmlformats.org/officeDocument/2006/relationships/hyperlink" Target="https://www.terasic.com.tw/cgi-bin/page/archive.pl?Language=English&amp;CategoryNo=13&amp;List=Simple#Category228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hyperlink" Target="https://www.analog.com/en/design-center/reference-designs/fpga-compatible-reference-designs/altera-fpga-solutions.html#a10" TargetMode="External"/><Relationship Id="rId5" Type="http://schemas.openxmlformats.org/officeDocument/2006/relationships/slide" Target="slide5.xml"/><Relationship Id="rId10" Type="http://schemas.openxmlformats.org/officeDocument/2006/relationships/image" Target="../media/image67.jpeg"/><Relationship Id="rId4" Type="http://schemas.microsoft.com/office/2007/relationships/hdphoto" Target="../media/hdphoto1.wdp"/><Relationship Id="rId9" Type="http://schemas.openxmlformats.org/officeDocument/2006/relationships/slide" Target="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12" Type="http://schemas.openxmlformats.org/officeDocument/2006/relationships/hyperlink" Target="https://www.terasic.com.tw/cgi-bin/page/archive.pl?Language=English&amp;CategoryNo=13&amp;List=Simple#Category228" TargetMode="Externa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hyperlink" Target="https://www.analog.com/en/design-center/reference-designs/fpga-compatible-reference-designs/altera-fpga-solutions.html#a10" TargetMode="External"/><Relationship Id="rId5" Type="http://schemas.openxmlformats.org/officeDocument/2006/relationships/slide" Target="slide5.xml"/><Relationship Id="rId10" Type="http://schemas.openxmlformats.org/officeDocument/2006/relationships/image" Target="../media/image69.jpeg"/><Relationship Id="rId4" Type="http://schemas.microsoft.com/office/2007/relationships/hdphoto" Target="../media/hdphoto1.wdp"/><Relationship Id="rId9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hyperlink" Target="https://www.reflexces.com/pcie-boards/stratix-v-cyclone-v-pcie-boards/clovis-cyclonev-video-development-kit-avdb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10" Type="http://schemas.openxmlformats.org/officeDocument/2006/relationships/image" Target="../media/image72.png"/><Relationship Id="rId4" Type="http://schemas.microsoft.com/office/2007/relationships/hdphoto" Target="../media/hdphoto1.wdp"/><Relationship Id="rId9" Type="http://schemas.openxmlformats.org/officeDocument/2006/relationships/slide" Target="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.wdp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4.sv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1.xml"/><Relationship Id="rId7" Type="http://schemas.openxmlformats.org/officeDocument/2006/relationships/slide" Target="slide3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microsoft.com/office/2007/relationships/hdphoto" Target="../media/hdphoto1.wdp"/><Relationship Id="rId10" Type="http://schemas.openxmlformats.org/officeDocument/2006/relationships/image" Target="../media/image75.png"/><Relationship Id="rId4" Type="http://schemas.openxmlformats.org/officeDocument/2006/relationships/image" Target="../media/image18.png"/><Relationship Id="rId9" Type="http://schemas.openxmlformats.org/officeDocument/2006/relationships/slide" Target="slide4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hyperlink" Target="https://www.analog.com/en/design-center/reference-designs/fpga-compatible-reference-designs/altera-fpga-solutions.html#sv" TargetMode="External"/><Relationship Id="rId18" Type="http://schemas.microsoft.com/office/2007/relationships/hdphoto" Target="../media/hdphoto1.wdp"/><Relationship Id="rId26" Type="http://schemas.openxmlformats.org/officeDocument/2006/relationships/image" Target="../media/image22.jpeg"/><Relationship Id="rId3" Type="http://schemas.openxmlformats.org/officeDocument/2006/relationships/slide" Target="slide6.xml"/><Relationship Id="rId21" Type="http://schemas.openxmlformats.org/officeDocument/2006/relationships/image" Target="../media/image21.png"/><Relationship Id="rId7" Type="http://schemas.openxmlformats.org/officeDocument/2006/relationships/slide" Target="slide19.xml"/><Relationship Id="rId12" Type="http://schemas.openxmlformats.org/officeDocument/2006/relationships/hyperlink" Target="https://www.analog.com/en/design-center/reference-designs/fpga-compatible-reference-designs/altera-fpga-solutions.html#av" TargetMode="External"/><Relationship Id="rId17" Type="http://schemas.openxmlformats.org/officeDocument/2006/relationships/image" Target="../media/image18.png"/><Relationship Id="rId25" Type="http://schemas.openxmlformats.org/officeDocument/2006/relationships/slide" Target="slide25.xml"/><Relationship Id="rId2" Type="http://schemas.openxmlformats.org/officeDocument/2006/relationships/notesSlide" Target="../notesSlides/notesSlide23.xml"/><Relationship Id="rId16" Type="http://schemas.openxmlformats.org/officeDocument/2006/relationships/slide" Target="slide1.xml"/><Relationship Id="rId20" Type="http://schemas.openxmlformats.org/officeDocument/2006/relationships/image" Target="../media/image20.png"/><Relationship Id="rId29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7.xml"/><Relationship Id="rId24" Type="http://schemas.openxmlformats.org/officeDocument/2006/relationships/slide" Target="slide23.xml"/><Relationship Id="rId5" Type="http://schemas.openxmlformats.org/officeDocument/2006/relationships/slide" Target="slide15.xml"/><Relationship Id="rId15" Type="http://schemas.openxmlformats.org/officeDocument/2006/relationships/hyperlink" Target="https://www.analog.com/en/design-center/reference-designs/fpga-compatible-reference-designs/altera-fpga-solutions.html#siv" TargetMode="External"/><Relationship Id="rId23" Type="http://schemas.openxmlformats.org/officeDocument/2006/relationships/slide" Target="slide21.xml"/><Relationship Id="rId28" Type="http://schemas.openxmlformats.org/officeDocument/2006/relationships/image" Target="../media/image23.png"/><Relationship Id="rId10" Type="http://schemas.openxmlformats.org/officeDocument/2006/relationships/slide" Target="slide33.xml"/><Relationship Id="rId19" Type="http://schemas.openxmlformats.org/officeDocument/2006/relationships/image" Target="../media/image19.png"/><Relationship Id="rId4" Type="http://schemas.openxmlformats.org/officeDocument/2006/relationships/slide" Target="slide10.xml"/><Relationship Id="rId9" Type="http://schemas.openxmlformats.org/officeDocument/2006/relationships/slide" Target="slide28.xml"/><Relationship Id="rId14" Type="http://schemas.openxmlformats.org/officeDocument/2006/relationships/slide" Target="slide26.xml"/><Relationship Id="rId22" Type="http://schemas.openxmlformats.org/officeDocument/2006/relationships/slide" Target="slide20.xml"/><Relationship Id="rId27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8021" TargetMode="External"/><Relationship Id="rId13" Type="http://schemas.openxmlformats.org/officeDocument/2006/relationships/hyperlink" Target="https://www.analog.com/en/products/ltm8065.html" TargetMode="External"/><Relationship Id="rId18" Type="http://schemas.openxmlformats.org/officeDocument/2006/relationships/hyperlink" Target="https://www.analog.com/en/products/ltm8053.html" TargetMode="External"/><Relationship Id="rId26" Type="http://schemas.openxmlformats.org/officeDocument/2006/relationships/hyperlink" Target="https://www.analog.com/en/products/ltm8024.html" TargetMode="External"/><Relationship Id="rId3" Type="http://schemas.openxmlformats.org/officeDocument/2006/relationships/image" Target="../media/image76.png"/><Relationship Id="rId21" Type="http://schemas.openxmlformats.org/officeDocument/2006/relationships/hyperlink" Target="https://www.analog.com/en/products/ltm8071.html#product-overview" TargetMode="External"/><Relationship Id="rId7" Type="http://schemas.openxmlformats.org/officeDocument/2006/relationships/hyperlink" Target="http://www.linear.com/product/LTM8020" TargetMode="External"/><Relationship Id="rId12" Type="http://schemas.openxmlformats.org/officeDocument/2006/relationships/hyperlink" Target="https://www.analog.com/en/products/ltm8063.html" TargetMode="External"/><Relationship Id="rId17" Type="http://schemas.openxmlformats.org/officeDocument/2006/relationships/hyperlink" Target="https://www.analog.com/en/products/ltm8073.html" TargetMode="External"/><Relationship Id="rId25" Type="http://schemas.openxmlformats.org/officeDocument/2006/relationships/hyperlink" Target="https://www.analog.com/en/products/ltm8078.html" TargetMode="External"/><Relationship Id="rId2" Type="http://schemas.openxmlformats.org/officeDocument/2006/relationships/notesSlide" Target="../notesSlides/notesSlide24.xml"/><Relationship Id="rId16" Type="http://schemas.openxmlformats.org/officeDocument/2006/relationships/hyperlink" Target="http://www.linear.com/product/LTM4623" TargetMode="External"/><Relationship Id="rId20" Type="http://schemas.openxmlformats.org/officeDocument/2006/relationships/hyperlink" Target="https://www.analog.com/en/products/ltm4653.html" TargetMode="External"/><Relationship Id="rId29" Type="http://schemas.openxmlformats.org/officeDocument/2006/relationships/slide" Target="slide37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11" Type="http://schemas.openxmlformats.org/officeDocument/2006/relationships/hyperlink" Target="http://www.linear.com/product/LTM8032" TargetMode="External"/><Relationship Id="rId24" Type="http://schemas.openxmlformats.org/officeDocument/2006/relationships/hyperlink" Target="http://www.linear.com/product/LTM4613" TargetMode="External"/><Relationship Id="rId5" Type="http://schemas.openxmlformats.org/officeDocument/2006/relationships/image" Target="../media/image18.png"/><Relationship Id="rId15" Type="http://schemas.openxmlformats.org/officeDocument/2006/relationships/hyperlink" Target="http://www.linear.com/product/LTM8033" TargetMode="External"/><Relationship Id="rId23" Type="http://schemas.openxmlformats.org/officeDocument/2006/relationships/hyperlink" Target="http://www.linear.com/product/LTM4606" TargetMode="External"/><Relationship Id="rId28" Type="http://schemas.openxmlformats.org/officeDocument/2006/relationships/hyperlink" Target="https://www.analog.com/en/products/ltm8060.html#product-overview" TargetMode="External"/><Relationship Id="rId10" Type="http://schemas.openxmlformats.org/officeDocument/2006/relationships/hyperlink" Target="https://www.analog.com/en/products/ltm8074.html#product-overview" TargetMode="External"/><Relationship Id="rId19" Type="http://schemas.openxmlformats.org/officeDocument/2006/relationships/hyperlink" Target="https://www.analog.com/en/products/ltm8003.html" TargetMode="External"/><Relationship Id="rId31" Type="http://schemas.openxmlformats.org/officeDocument/2006/relationships/image" Target="../media/image24.svg"/><Relationship Id="rId4" Type="http://schemas.openxmlformats.org/officeDocument/2006/relationships/slide" Target="slide1.xml"/><Relationship Id="rId9" Type="http://schemas.openxmlformats.org/officeDocument/2006/relationships/hyperlink" Target="http://www.linear.com/product/LTM8031" TargetMode="External"/><Relationship Id="rId14" Type="http://schemas.openxmlformats.org/officeDocument/2006/relationships/hyperlink" Target="https://www.analog.com/en/products/ltm8002.html" TargetMode="External"/><Relationship Id="rId22" Type="http://schemas.openxmlformats.org/officeDocument/2006/relationships/hyperlink" Target="http://www.linear.com/product/LTM4612" TargetMode="External"/><Relationship Id="rId27" Type="http://schemas.openxmlformats.org/officeDocument/2006/relationships/hyperlink" Target="https://www.analog.com/en/products/ltm8051.html#product-overview" TargetMode="External"/><Relationship Id="rId30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.com/product/LTM8031" TargetMode="External"/><Relationship Id="rId13" Type="http://schemas.openxmlformats.org/officeDocument/2006/relationships/hyperlink" Target="https://www.analog.com/en/products/ltm8002.html" TargetMode="External"/><Relationship Id="rId18" Type="http://schemas.openxmlformats.org/officeDocument/2006/relationships/hyperlink" Target="https://www.analog.com/en/products/ltm8003.html" TargetMode="External"/><Relationship Id="rId26" Type="http://schemas.openxmlformats.org/officeDocument/2006/relationships/hyperlink" Target="https://www.analog.com/en/products/ltm8051.html#product-overview" TargetMode="External"/><Relationship Id="rId3" Type="http://schemas.openxmlformats.org/officeDocument/2006/relationships/slide" Target="slide1.xml"/><Relationship Id="rId21" Type="http://schemas.openxmlformats.org/officeDocument/2006/relationships/hyperlink" Target="http://www.linear.com/product/LTM4612" TargetMode="External"/><Relationship Id="rId7" Type="http://schemas.openxmlformats.org/officeDocument/2006/relationships/hyperlink" Target="http://www.linear.com/product/LTM8021" TargetMode="External"/><Relationship Id="rId12" Type="http://schemas.openxmlformats.org/officeDocument/2006/relationships/hyperlink" Target="https://www.analog.com/en/products/ltm8065.html" TargetMode="External"/><Relationship Id="rId17" Type="http://schemas.openxmlformats.org/officeDocument/2006/relationships/hyperlink" Target="https://www.analog.com/en/products/ltm8053.html" TargetMode="External"/><Relationship Id="rId25" Type="http://schemas.openxmlformats.org/officeDocument/2006/relationships/hyperlink" Target="https://www.analog.com/en/products/ltm8024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analog.com/en/products/ltm8073.html" TargetMode="External"/><Relationship Id="rId20" Type="http://schemas.openxmlformats.org/officeDocument/2006/relationships/hyperlink" Target="https://www.analog.com/en/products/ltm8071.html#product-overview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linear.com/product/LTM8020" TargetMode="External"/><Relationship Id="rId11" Type="http://schemas.openxmlformats.org/officeDocument/2006/relationships/hyperlink" Target="https://www.analog.com/en/products/ltm8063.html" TargetMode="External"/><Relationship Id="rId24" Type="http://schemas.openxmlformats.org/officeDocument/2006/relationships/hyperlink" Target="https://www.analog.com/en/products/ltm8078.html" TargetMode="External"/><Relationship Id="rId5" Type="http://schemas.microsoft.com/office/2007/relationships/hdphoto" Target="../media/hdphoto1.wdp"/><Relationship Id="rId15" Type="http://schemas.openxmlformats.org/officeDocument/2006/relationships/hyperlink" Target="http://www.linear.com/product/LTM4623" TargetMode="External"/><Relationship Id="rId23" Type="http://schemas.openxmlformats.org/officeDocument/2006/relationships/hyperlink" Target="http://www.linear.com/product/LTM4613" TargetMode="External"/><Relationship Id="rId10" Type="http://schemas.openxmlformats.org/officeDocument/2006/relationships/hyperlink" Target="http://www.linear.com/product/LTM8032" TargetMode="External"/><Relationship Id="rId19" Type="http://schemas.openxmlformats.org/officeDocument/2006/relationships/hyperlink" Target="https://www.analog.com/en/products/ltm4653.html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www.analog.com/en/products/ltm8074.html#product-overview" TargetMode="External"/><Relationship Id="rId14" Type="http://schemas.openxmlformats.org/officeDocument/2006/relationships/hyperlink" Target="http://www.linear.com/product/LTM8033" TargetMode="External"/><Relationship Id="rId22" Type="http://schemas.openxmlformats.org/officeDocument/2006/relationships/hyperlink" Target="http://www.linear.com/product/LTM4606" TargetMode="External"/><Relationship Id="rId27" Type="http://schemas.openxmlformats.org/officeDocument/2006/relationships/hyperlink" Target="https://www.analog.com/en/products/ltm8060.html#product-overview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4678.html#product-overview" TargetMode="External"/><Relationship Id="rId13" Type="http://schemas.openxmlformats.org/officeDocument/2006/relationships/slide" Target="slide1.xml"/><Relationship Id="rId18" Type="http://schemas.openxmlformats.org/officeDocument/2006/relationships/image" Target="../media/image24.svg"/><Relationship Id="rId3" Type="http://schemas.openxmlformats.org/officeDocument/2006/relationships/hyperlink" Target="http://www.linear.com/product/LTM4675" TargetMode="External"/><Relationship Id="rId7" Type="http://schemas.openxmlformats.org/officeDocument/2006/relationships/hyperlink" Target="http://www.linear.com/product/LTM4677" TargetMode="External"/><Relationship Id="rId12" Type="http://schemas.openxmlformats.org/officeDocument/2006/relationships/hyperlink" Target="https://www.analog.com/en/products/ltm4681.html" TargetMode="External"/><Relationship Id="rId17" Type="http://schemas.openxmlformats.org/officeDocument/2006/relationships/image" Target="../media/image23.png"/><Relationship Id="rId2" Type="http://schemas.openxmlformats.org/officeDocument/2006/relationships/image" Target="../media/image77.png"/><Relationship Id="rId16" Type="http://schemas.openxmlformats.org/officeDocument/2006/relationships/slide" Target="slide37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linear.com/product/LTM4676A" TargetMode="External"/><Relationship Id="rId11" Type="http://schemas.openxmlformats.org/officeDocument/2006/relationships/hyperlink" Target="https://www.analog.com/en/products/ltm4700.html#product-overview" TargetMode="External"/><Relationship Id="rId5" Type="http://schemas.openxmlformats.org/officeDocument/2006/relationships/hyperlink" Target="https://www.analog.com/en/products/ltm4686-1.html" TargetMode="External"/><Relationship Id="rId15" Type="http://schemas.microsoft.com/office/2007/relationships/hdphoto" Target="../media/hdphoto1.wdp"/><Relationship Id="rId10" Type="http://schemas.openxmlformats.org/officeDocument/2006/relationships/hyperlink" Target="https://www.analog.com/en/products/ltm4680.html#product-overview" TargetMode="External"/><Relationship Id="rId4" Type="http://schemas.openxmlformats.org/officeDocument/2006/relationships/hyperlink" Target="https://www.analog.com/en/products/ltm4686.html" TargetMode="External"/><Relationship Id="rId9" Type="http://schemas.openxmlformats.org/officeDocument/2006/relationships/hyperlink" Target="https://www.analog.com/en/products/ltm4664.html#product-overview" TargetMode="External"/><Relationship Id="rId1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8083.html#product-overview" TargetMode="External"/><Relationship Id="rId13" Type="http://schemas.openxmlformats.org/officeDocument/2006/relationships/hyperlink" Target="http://www.linear.com/product/LTM4609" TargetMode="External"/><Relationship Id="rId18" Type="http://schemas.openxmlformats.org/officeDocument/2006/relationships/image" Target="../media/image18.png"/><Relationship Id="rId3" Type="http://schemas.openxmlformats.org/officeDocument/2006/relationships/hyperlink" Target="https://www.analog.com/en/products/ltm4661.html" TargetMode="External"/><Relationship Id="rId21" Type="http://schemas.openxmlformats.org/officeDocument/2006/relationships/image" Target="../media/image23.png"/><Relationship Id="rId7" Type="http://schemas.openxmlformats.org/officeDocument/2006/relationships/hyperlink" Target="http://www.linear.com/product/LTM8045" TargetMode="External"/><Relationship Id="rId12" Type="http://schemas.openxmlformats.org/officeDocument/2006/relationships/hyperlink" Target="http://www.linear.com/product/LTM4607" TargetMode="External"/><Relationship Id="rId17" Type="http://schemas.openxmlformats.org/officeDocument/2006/relationships/slide" Target="slide1.xm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79.png"/><Relationship Id="rId20" Type="http://schemas.openxmlformats.org/officeDocument/2006/relationships/slide" Target="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8.png"/><Relationship Id="rId11" Type="http://schemas.openxmlformats.org/officeDocument/2006/relationships/hyperlink" Target="http://www.linear.com/product/LTM8055" TargetMode="External"/><Relationship Id="rId5" Type="http://schemas.openxmlformats.org/officeDocument/2006/relationships/hyperlink" Target="https://www.analog.com/en/products/ltm4656.html" TargetMode="External"/><Relationship Id="rId15" Type="http://schemas.openxmlformats.org/officeDocument/2006/relationships/hyperlink" Target="https://www.analog.com/en/products/ltm8049.html#product-overview" TargetMode="External"/><Relationship Id="rId10" Type="http://schemas.openxmlformats.org/officeDocument/2006/relationships/hyperlink" Target="http://www.linear.com/product/LTM8056" TargetMode="External"/><Relationship Id="rId19" Type="http://schemas.microsoft.com/office/2007/relationships/hdphoto" Target="../media/hdphoto1.wdp"/><Relationship Id="rId4" Type="http://schemas.openxmlformats.org/officeDocument/2006/relationships/hyperlink" Target="https://www.analog.com/en/products/ltm8005.html" TargetMode="External"/><Relationship Id="rId9" Type="http://schemas.openxmlformats.org/officeDocument/2006/relationships/hyperlink" Target="http://www.linear.com/product/LTM8054" TargetMode="External"/><Relationship Id="rId14" Type="http://schemas.openxmlformats.org/officeDocument/2006/relationships/hyperlink" Target="http://www.linear.com/product/LTM4605" TargetMode="External"/><Relationship Id="rId22" Type="http://schemas.openxmlformats.org/officeDocument/2006/relationships/image" Target="../media/image2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analog.com/en/products/ltm8028.html#product-overview" TargetMode="External"/><Relationship Id="rId18" Type="http://schemas.openxmlformats.org/officeDocument/2006/relationships/hyperlink" Target="https://www.analog.com/en/products/ltm4613.html#product-overview" TargetMode="External"/><Relationship Id="rId26" Type="http://schemas.openxmlformats.org/officeDocument/2006/relationships/hyperlink" Target="https://www.analog.com/en/products/ltm4650.html#product-overview" TargetMode="External"/><Relationship Id="rId3" Type="http://schemas.openxmlformats.org/officeDocument/2006/relationships/hyperlink" Target="https://www.analog.com/en/products/ltm8029.html#product-overview" TargetMode="External"/><Relationship Id="rId21" Type="http://schemas.openxmlformats.org/officeDocument/2006/relationships/hyperlink" Target="https://www.analog.com/en/products/ltm4601ahv.html#product-overview" TargetMode="External"/><Relationship Id="rId7" Type="http://schemas.openxmlformats.org/officeDocument/2006/relationships/hyperlink" Target="https://www.analog.com/en/products/ltm8032.html#product-overview" TargetMode="External"/><Relationship Id="rId12" Type="http://schemas.openxmlformats.org/officeDocument/2006/relationships/hyperlink" Target="https://www.analog.com/en/products/ltm8026.html#product-overview" TargetMode="External"/><Relationship Id="rId17" Type="http://schemas.openxmlformats.org/officeDocument/2006/relationships/hyperlink" Target="https://www.analog.com/en/products/ltm4608a.html#product-overview" TargetMode="External"/><Relationship Id="rId25" Type="http://schemas.openxmlformats.org/officeDocument/2006/relationships/hyperlink" Target="https://www.analog.com/en/products/ltm4620a.html#product-samplebuy" TargetMode="External"/><Relationship Id="rId33" Type="http://schemas.microsoft.com/office/2007/relationships/hdphoto" Target="../media/hdphoto1.wdp"/><Relationship Id="rId2" Type="http://schemas.openxmlformats.org/officeDocument/2006/relationships/hyperlink" Target="https://www.analog.com/en/products/ltm8020.html#product-overview" TargetMode="External"/><Relationship Id="rId16" Type="http://schemas.openxmlformats.org/officeDocument/2006/relationships/hyperlink" Target="https://www.analog.com/en/products/ltm4606.html#product-overview" TargetMode="External"/><Relationship Id="rId20" Type="http://schemas.openxmlformats.org/officeDocument/2006/relationships/hyperlink" Target="https://www.analog.com/en/products/ltm4641.html#product-overview" TargetMode="External"/><Relationship Id="rId29" Type="http://schemas.openxmlformats.org/officeDocument/2006/relationships/hyperlink" Target="https://www.analog.com/en/products/ltm4644.html#product-overvie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nalog.com/en/products/ltm8023.html#product-overview" TargetMode="External"/><Relationship Id="rId11" Type="http://schemas.openxmlformats.org/officeDocument/2006/relationships/hyperlink" Target="https://www.analog.com/en/products/ltm8027.html#product-overview" TargetMode="External"/><Relationship Id="rId24" Type="http://schemas.openxmlformats.org/officeDocument/2006/relationships/hyperlink" Target="https://www.analog.com/en/products/ltm4620.html#product-overview" TargetMode="External"/><Relationship Id="rId32" Type="http://schemas.openxmlformats.org/officeDocument/2006/relationships/image" Target="../media/image18.png"/><Relationship Id="rId5" Type="http://schemas.openxmlformats.org/officeDocument/2006/relationships/hyperlink" Target="https://www.analog.com/en/products/ltm8031.html#product-overview" TargetMode="External"/><Relationship Id="rId15" Type="http://schemas.openxmlformats.org/officeDocument/2006/relationships/hyperlink" Target="https://www.analog.com/en/products/ltm8052.html#product-overview" TargetMode="External"/><Relationship Id="rId23" Type="http://schemas.openxmlformats.org/officeDocument/2006/relationships/hyperlink" Target="https://www.analog.com/en/products/ltm4616.html#product-overview" TargetMode="External"/><Relationship Id="rId28" Type="http://schemas.openxmlformats.org/officeDocument/2006/relationships/hyperlink" Target="https://www.analog.com/en/products/ltm4643.html#product-overview" TargetMode="External"/><Relationship Id="rId10" Type="http://schemas.openxmlformats.org/officeDocument/2006/relationships/hyperlink" Target="https://www.analog.com/en/products/ltm8033.html#product-overview" TargetMode="External"/><Relationship Id="rId19" Type="http://schemas.openxmlformats.org/officeDocument/2006/relationships/hyperlink" Target="https://www.analog.com/en/products/ltm4600hv.html#product-overview" TargetMode="External"/><Relationship Id="rId31" Type="http://schemas.openxmlformats.org/officeDocument/2006/relationships/slide" Target="slide1.xml"/><Relationship Id="rId4" Type="http://schemas.openxmlformats.org/officeDocument/2006/relationships/hyperlink" Target="https://www.analog.com/en/products/ltm8022.html#product-overview" TargetMode="External"/><Relationship Id="rId9" Type="http://schemas.openxmlformats.org/officeDocument/2006/relationships/hyperlink" Target="https://www.analog.com/en/products/ltm8050.html#product-overview" TargetMode="External"/><Relationship Id="rId14" Type="http://schemas.openxmlformats.org/officeDocument/2006/relationships/hyperlink" Target="https://www.analog.com/en/products/ltm4612.html#product-overview" TargetMode="External"/><Relationship Id="rId22" Type="http://schemas.openxmlformats.org/officeDocument/2006/relationships/hyperlink" Target="https://www.analog.com/en/products/ltm4627.html#product-samplebuy" TargetMode="External"/><Relationship Id="rId27" Type="http://schemas.openxmlformats.org/officeDocument/2006/relationships/hyperlink" Target="https://www.analog.com/en/products/ltm4633.html#product-overview" TargetMode="External"/><Relationship Id="rId30" Type="http://schemas.openxmlformats.org/officeDocument/2006/relationships/hyperlink" Target="https://www.analog.com/en/products/ltm8001.html#product-overview" TargetMode="External"/><Relationship Id="rId8" Type="http://schemas.openxmlformats.org/officeDocument/2006/relationships/hyperlink" Target="https://www.analog.com/en/products/ltm8025.html#product-overview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1.xml"/><Relationship Id="rId7" Type="http://schemas.openxmlformats.org/officeDocument/2006/relationships/slide" Target="slide3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log.com/en/products/ltm4671.html#product-overview" TargetMode="External"/><Relationship Id="rId3" Type="http://schemas.openxmlformats.org/officeDocument/2006/relationships/hyperlink" Target="https://www.analog.com/en/products/ltm4668a.html" TargetMode="External"/><Relationship Id="rId7" Type="http://schemas.openxmlformats.org/officeDocument/2006/relationships/hyperlink" Target="http://www.linear.com/product/LTM4644" TargetMode="External"/><Relationship Id="rId12" Type="http://schemas.microsoft.com/office/2007/relationships/hdphoto" Target="../media/hdphoto1.wdp"/><Relationship Id="rId2" Type="http://schemas.openxmlformats.org/officeDocument/2006/relationships/hyperlink" Target="https://www.analog.com/en/products/ltm4668.html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analog.com/en/products/ltm4643.html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www.analog.com/en/products/ltm8060.html" TargetMode="External"/><Relationship Id="rId10" Type="http://schemas.openxmlformats.org/officeDocument/2006/relationships/slide" Target="slide2.xml"/><Relationship Id="rId4" Type="http://schemas.openxmlformats.org/officeDocument/2006/relationships/hyperlink" Target="https://www.analog.com/en/products/ltm8051.html" TargetMode="External"/><Relationship Id="rId9" Type="http://schemas.openxmlformats.org/officeDocument/2006/relationships/hyperlink" Target="https://www.analog.com/en/products/ltm4681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hyperlink" Target="https://www.analog.com/en/design-center/reference-designs/fpga-compatible-reference-designs/altera-fpga-solutions.html#sv" TargetMode="External"/><Relationship Id="rId18" Type="http://schemas.microsoft.com/office/2007/relationships/hdphoto" Target="../media/hdphoto1.wdp"/><Relationship Id="rId26" Type="http://schemas.openxmlformats.org/officeDocument/2006/relationships/image" Target="../media/image22.jpeg"/><Relationship Id="rId3" Type="http://schemas.openxmlformats.org/officeDocument/2006/relationships/slide" Target="slide6.xml"/><Relationship Id="rId21" Type="http://schemas.openxmlformats.org/officeDocument/2006/relationships/image" Target="../media/image21.png"/><Relationship Id="rId7" Type="http://schemas.openxmlformats.org/officeDocument/2006/relationships/slide" Target="slide19.xml"/><Relationship Id="rId12" Type="http://schemas.openxmlformats.org/officeDocument/2006/relationships/hyperlink" Target="https://www.analog.com/en/design-center/reference-designs/fpga-compatible-reference-designs/altera-fpga-solutions.html#av" TargetMode="External"/><Relationship Id="rId17" Type="http://schemas.openxmlformats.org/officeDocument/2006/relationships/image" Target="../media/image18.png"/><Relationship Id="rId25" Type="http://schemas.openxmlformats.org/officeDocument/2006/relationships/slide" Target="slide25.xml"/><Relationship Id="rId2" Type="http://schemas.openxmlformats.org/officeDocument/2006/relationships/notesSlide" Target="../notesSlides/notesSlide5.xml"/><Relationship Id="rId16" Type="http://schemas.openxmlformats.org/officeDocument/2006/relationships/slide" Target="slide1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7.xml"/><Relationship Id="rId24" Type="http://schemas.openxmlformats.org/officeDocument/2006/relationships/slide" Target="slide23.xml"/><Relationship Id="rId5" Type="http://schemas.openxmlformats.org/officeDocument/2006/relationships/slide" Target="slide15.xml"/><Relationship Id="rId15" Type="http://schemas.openxmlformats.org/officeDocument/2006/relationships/hyperlink" Target="https://www.analog.com/en/design-center/reference-designs/fpga-compatible-reference-designs/altera-fpga-solutions.html#siv" TargetMode="External"/><Relationship Id="rId23" Type="http://schemas.openxmlformats.org/officeDocument/2006/relationships/slide" Target="slide21.xml"/><Relationship Id="rId10" Type="http://schemas.openxmlformats.org/officeDocument/2006/relationships/slide" Target="slide33.xml"/><Relationship Id="rId19" Type="http://schemas.openxmlformats.org/officeDocument/2006/relationships/image" Target="../media/image19.png"/><Relationship Id="rId4" Type="http://schemas.openxmlformats.org/officeDocument/2006/relationships/slide" Target="slide10.xml"/><Relationship Id="rId9" Type="http://schemas.openxmlformats.org/officeDocument/2006/relationships/slide" Target="slide28.xml"/><Relationship Id="rId14" Type="http://schemas.openxmlformats.org/officeDocument/2006/relationships/slide" Target="slide26.xml"/><Relationship Id="rId22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hyperlink" Target="https://www.analog.com/en/design-center/reference-designs/circuits-from-the-lab/htg-937.htm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analog.com/en/design-center/reference-designs/circuits-from-the-lab/htg-910.html#rd-over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slide" Target="slide7.xml"/><Relationship Id="rId4" Type="http://schemas.openxmlformats.org/officeDocument/2006/relationships/image" Target="../media/image18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slide" Target="slide1.xml"/><Relationship Id="rId10" Type="http://schemas.openxmlformats.org/officeDocument/2006/relationships/image" Target="../media/image24.svg"/><Relationship Id="rId4" Type="http://schemas.openxmlformats.org/officeDocument/2006/relationships/slide" Target="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" Target="slide1.xml"/><Relationship Id="rId7" Type="http://schemas.openxmlformats.org/officeDocument/2006/relationships/image" Target="../media/image23.png"/><Relationship Id="rId12" Type="http://schemas.openxmlformats.org/officeDocument/2006/relationships/hyperlink" Target="https://www.reflexces.com/pcie-boards/virtex-ultrascale-pcie-boards/xpressvup-lp5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slide" Target="slide9.xml"/><Relationship Id="rId4" Type="http://schemas.openxmlformats.org/officeDocument/2006/relationships/image" Target="../media/image18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080A4057-C3B8-4365-AADD-659257E91D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352"/>
          <a:stretch/>
        </p:blipFill>
        <p:spPr>
          <a:xfrm>
            <a:off x="3642261" y="1223540"/>
            <a:ext cx="2077052" cy="1649613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EBC6077C-68D5-4626-8D61-8012D4F8F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77" y="27467"/>
            <a:ext cx="10492740" cy="892552"/>
          </a:xfrm>
        </p:spPr>
        <p:txBody>
          <a:bodyPr/>
          <a:lstStyle/>
          <a:p>
            <a:r>
              <a:rPr lang="en-US" sz="4000" b="1" dirty="0"/>
              <a:t>Search by Application: µModule Regulators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DF3ED-A0F3-4793-8489-69B4AD944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Analog Devices Confidential Information ©2021 Analog Devices, Inc.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A8D23-698A-41A0-8A8A-79460D630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CE67A1-BA7F-A74E-B5D7-615746DEEC2B}" type="slidenum">
              <a:rPr lang="en-US" smtClean="0"/>
              <a:pPr/>
              <a:t>1</a:t>
            </a:fld>
            <a:r>
              <a:rPr lang="en-US"/>
              <a:t> //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B2589A-42AA-447C-BCFB-46D3E8AF1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51198"/>
            <a:ext cx="1535502" cy="309989"/>
          </a:xfrm>
        </p:spPr>
        <p:txBody>
          <a:bodyPr/>
          <a:lstStyle/>
          <a:p>
            <a:fld id="{0FC77247-C9AD-8748-850F-21D9734FE597}" type="datetime3">
              <a:rPr lang="en-US" smtClean="0"/>
              <a:pPr/>
              <a:t>25 April 2024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0A059-4684-44E2-B452-5517C438B0DA}"/>
              </a:ext>
            </a:extLst>
          </p:cNvPr>
          <p:cNvSpPr txBox="1"/>
          <p:nvPr/>
        </p:nvSpPr>
        <p:spPr>
          <a:xfrm>
            <a:off x="3375214" y="2939343"/>
            <a:ext cx="3057493" cy="53498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457200">
              <a:lnSpc>
                <a:spcPts val="1800"/>
              </a:lnSpc>
              <a:buClr>
                <a:srgbClr val="1E4056"/>
              </a:buClr>
              <a:buSzPct val="75000"/>
            </a:pPr>
            <a:r>
              <a:rPr lang="en-US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Optical Modules</a:t>
            </a:r>
          </a:p>
        </p:txBody>
      </p:sp>
      <p:pic>
        <p:nvPicPr>
          <p:cNvPr id="1026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EEB5C50-A917-40C8-B270-2C533405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128" y="1000797"/>
            <a:ext cx="1691282" cy="160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81CA31-D0D1-400A-A37C-3CB57E393BDA}"/>
              </a:ext>
            </a:extLst>
          </p:cNvPr>
          <p:cNvSpPr txBox="1"/>
          <p:nvPr/>
        </p:nvSpPr>
        <p:spPr>
          <a:xfrm>
            <a:off x="5901547" y="2938121"/>
            <a:ext cx="3734286" cy="447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lnSpc>
                <a:spcPts val="1800"/>
              </a:lnSpc>
              <a:buClr>
                <a:srgbClr val="1E4056"/>
              </a:buClr>
              <a:buSzPct val="75000"/>
            </a:pPr>
            <a:r>
              <a:rPr lang="en-US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Transceivers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071894-6AEC-4495-956E-950C0F28EEA6}"/>
              </a:ext>
            </a:extLst>
          </p:cNvPr>
          <p:cNvSpPr txBox="1"/>
          <p:nvPr/>
        </p:nvSpPr>
        <p:spPr>
          <a:xfrm>
            <a:off x="9527971" y="2876517"/>
            <a:ext cx="2939745" cy="225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Converters, RF</a:t>
            </a:r>
            <a:endParaRPr lang="en-US"/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DF355C9-644E-492B-9F5E-FA92A17C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179" y="1239068"/>
            <a:ext cx="1913839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EAE5A6B6-6BE6-44B5-B6A3-5D726A9D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" y="1134996"/>
            <a:ext cx="3228326" cy="165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DF11E2-49E6-44EC-AEBD-C88A7AA4C106}"/>
              </a:ext>
            </a:extLst>
          </p:cNvPr>
          <p:cNvSpPr txBox="1"/>
          <p:nvPr/>
        </p:nvSpPr>
        <p:spPr>
          <a:xfrm>
            <a:off x="607547" y="2938121"/>
            <a:ext cx="2323751" cy="3099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lnSpc>
                <a:spcPts val="2200"/>
              </a:lnSpc>
              <a:spcBef>
                <a:spcPts val="600"/>
              </a:spcBef>
              <a:buClr>
                <a:srgbClr val="1E4056"/>
              </a:buClr>
              <a:buSzPct val="75000"/>
            </a:pPr>
            <a:r>
              <a:rPr lang="en-US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FPGAs 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202D41-DF3E-4BC8-82BB-37BDEE83629E}"/>
              </a:ext>
            </a:extLst>
          </p:cNvPr>
          <p:cNvSpPr txBox="1"/>
          <p:nvPr/>
        </p:nvSpPr>
        <p:spPr>
          <a:xfrm>
            <a:off x="2378307" y="5574100"/>
            <a:ext cx="2323751" cy="225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Automotive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CB1581-FFEE-4B9E-83BD-03E5D0A32566}"/>
              </a:ext>
            </a:extLst>
          </p:cNvPr>
          <p:cNvSpPr txBox="1"/>
          <p:nvPr/>
        </p:nvSpPr>
        <p:spPr>
          <a:xfrm>
            <a:off x="5012471" y="5574099"/>
            <a:ext cx="2323751" cy="225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Defense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0904CF-42DE-421B-A1D8-4B7EC0644C3D}"/>
              </a:ext>
            </a:extLst>
          </p:cNvPr>
          <p:cNvSpPr txBox="1"/>
          <p:nvPr/>
        </p:nvSpPr>
        <p:spPr>
          <a:xfrm>
            <a:off x="7558168" y="5576088"/>
            <a:ext cx="2323751" cy="2901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/>
              <a:t>Data Center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03357C-93ED-4489-BD03-F8F73019F555}"/>
              </a:ext>
            </a:extLst>
          </p:cNvPr>
          <p:cNvSpPr txBox="1"/>
          <p:nvPr/>
        </p:nvSpPr>
        <p:spPr>
          <a:xfrm>
            <a:off x="-216579" y="5579026"/>
            <a:ext cx="2323751" cy="225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Healthcare</a:t>
            </a:r>
            <a:endParaRPr lang="en-US"/>
          </a:p>
        </p:txBody>
      </p:sp>
      <p:pic>
        <p:nvPicPr>
          <p:cNvPr id="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76F60A8A-FD55-48A8-B4F4-1F261C69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77" y="3809673"/>
            <a:ext cx="1994486" cy="140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night sk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58BE2670-4579-42D5-B2A1-34FC77F2D52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689" t="37388" r="54723" b="36084"/>
          <a:stretch/>
        </p:blipFill>
        <p:spPr>
          <a:xfrm>
            <a:off x="2485190" y="4015097"/>
            <a:ext cx="2091452" cy="928586"/>
          </a:xfrm>
          <a:prstGeom prst="rect">
            <a:avLst/>
          </a:prstGeom>
        </p:spPr>
      </p:pic>
      <p:pic>
        <p:nvPicPr>
          <p:cNvPr id="1028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17808F1F-B0E9-4238-8995-0A2D8EF4F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82"/>
          <a:stretch/>
        </p:blipFill>
        <p:spPr bwMode="auto">
          <a:xfrm>
            <a:off x="5272975" y="3720190"/>
            <a:ext cx="1969733" cy="16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0B01446-1D89-4C4E-82E6-20E90C895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93" r="37754"/>
          <a:stretch/>
        </p:blipFill>
        <p:spPr bwMode="auto">
          <a:xfrm>
            <a:off x="7768265" y="3746041"/>
            <a:ext cx="2113654" cy="131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F68857-0C27-4F45-BA12-F6EA64C4C905}"/>
              </a:ext>
            </a:extLst>
          </p:cNvPr>
          <p:cNvSpPr txBox="1"/>
          <p:nvPr/>
        </p:nvSpPr>
        <p:spPr>
          <a:xfrm>
            <a:off x="10103865" y="5608458"/>
            <a:ext cx="2323751" cy="2254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dirty="0"/>
              <a:t>Automated Test Equipment</a:t>
            </a:r>
          </a:p>
        </p:txBody>
      </p:sp>
      <p:pic>
        <p:nvPicPr>
          <p:cNvPr id="8" name="Picture 4" descr="In-circuit Test &amp;gt; i3070 Systems | Keysight">
            <a:extLst>
              <a:ext uri="{FF2B5EF4-FFF2-40B4-BE49-F238E27FC236}">
                <a16:creationId xmlns:a16="http://schemas.microsoft.com/office/drawing/2014/main" id="{EDC57772-E04F-4BC3-9785-6CB7D9120C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5" r="-1"/>
          <a:stretch/>
        </p:blipFill>
        <p:spPr bwMode="auto">
          <a:xfrm>
            <a:off x="10367020" y="3377784"/>
            <a:ext cx="156039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9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1026775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Ultrascale </a:t>
            </a:r>
            <a:r>
              <a:rPr lang="en-US" sz="3000" b="1" dirty="0"/>
              <a:t>Page </a:t>
            </a:r>
            <a:r>
              <a:rPr lang="en-US" altLang="zh-CN" sz="3000" b="1" dirty="0"/>
              <a:t>1</a:t>
            </a:r>
            <a:r>
              <a:rPr lang="en-US" sz="3000" b="1" dirty="0"/>
              <a:t> of 3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30" name="Table 48">
            <a:extLst>
              <a:ext uri="{FF2B5EF4-FFF2-40B4-BE49-F238E27FC236}">
                <a16:creationId xmlns:a16="http://schemas.microsoft.com/office/drawing/2014/main" id="{37E8049D-EB90-4062-A8CC-3D0A094F3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48001"/>
              </p:ext>
            </p:extLst>
          </p:nvPr>
        </p:nvGraphicFramePr>
        <p:xfrm>
          <a:off x="4827873" y="1198587"/>
          <a:ext cx="6584769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4751">
                  <a:extLst>
                    <a:ext uri="{9D8B030D-6E8A-4147-A177-3AD203B41FA5}">
                      <a16:colId xmlns:a16="http://schemas.microsoft.com/office/drawing/2014/main" val="308441247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LTM4705, LTM4642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MGT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LTM4657, LTM4626</a:t>
                      </a:r>
                    </a:p>
                    <a:p>
                      <a:r>
                        <a:rPr lang="en-US" sz="1400"/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LTM4623, LTM4624</a:t>
                      </a:r>
                    </a:p>
                    <a:p>
                      <a:r>
                        <a:rPr lang="en-US" sz="1400"/>
                        <a:t>LTM4622,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553780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F0AA4140-5035-4A24-B927-08F800625528}"/>
              </a:ext>
            </a:extLst>
          </p:cNvPr>
          <p:cNvSpPr txBox="1"/>
          <p:nvPr/>
        </p:nvSpPr>
        <p:spPr>
          <a:xfrm>
            <a:off x="325321" y="369385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 095, 125, or 190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3CA56C-8A46-42D3-BF0F-54B0FCBBBA33}"/>
              </a:ext>
            </a:extLst>
          </p:cNvPr>
          <p:cNvGrpSpPr/>
          <p:nvPr/>
        </p:nvGrpSpPr>
        <p:grpSpPr>
          <a:xfrm>
            <a:off x="325322" y="624147"/>
            <a:ext cx="3284786" cy="3017519"/>
            <a:chOff x="68419" y="3529492"/>
            <a:chExt cx="3284786" cy="301751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D24470-56FD-443D-8119-794A16D583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419" y="3529492"/>
              <a:ext cx="3284786" cy="3017519"/>
              <a:chOff x="2667000" y="279000"/>
              <a:chExt cx="6858000" cy="6300000"/>
            </a:xfrm>
          </p:grpSpPr>
          <p:pic>
            <p:nvPicPr>
              <p:cNvPr id="26" name="Picture 25" descr="A close-up of a circuit board&#10;&#10;Description automatically generated with medium confidence">
                <a:extLst>
                  <a:ext uri="{FF2B5EF4-FFF2-40B4-BE49-F238E27FC236}">
                    <a16:creationId xmlns:a16="http://schemas.microsoft.com/office/drawing/2014/main" id="{93CB1AC5-DFBC-4CB5-8876-DF9E31717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2946000" y="0"/>
                <a:ext cx="6300000" cy="6858000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57" name="Rectangle: Rounded Corners 56">
                <a:hlinkClick r:id="rId10" action="ppaction://hlinksldjump" tooltip="LTM4628"/>
                <a:extLst>
                  <a:ext uri="{FF2B5EF4-FFF2-40B4-BE49-F238E27FC236}">
                    <a16:creationId xmlns:a16="http://schemas.microsoft.com/office/drawing/2014/main" id="{3A679C50-BC3C-43AF-AA6C-480B29ECDF64}"/>
                  </a:ext>
                </a:extLst>
              </p:cNvPr>
              <p:cNvSpPr/>
              <p:nvPr/>
            </p:nvSpPr>
            <p:spPr>
              <a:xfrm rot="16200000">
                <a:off x="3318114" y="3062148"/>
                <a:ext cx="1196268" cy="724338"/>
              </a:xfrm>
              <a:prstGeom prst="roundRect">
                <a:avLst/>
              </a:prstGeom>
              <a:noFill/>
              <a:ln w="19050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hlinkClick r:id="rId10" action="ppaction://hlinksldjump" tooltip="LTM4644"/>
                <a:extLst>
                  <a:ext uri="{FF2B5EF4-FFF2-40B4-BE49-F238E27FC236}">
                    <a16:creationId xmlns:a16="http://schemas.microsoft.com/office/drawing/2014/main" id="{14DB9F68-178B-4103-A54C-4890DBF8DFF3}"/>
                  </a:ext>
                </a:extLst>
              </p:cNvPr>
              <p:cNvSpPr/>
              <p:nvPr/>
            </p:nvSpPr>
            <p:spPr>
              <a:xfrm>
                <a:off x="5363981" y="4742268"/>
                <a:ext cx="1484210" cy="647195"/>
              </a:xfrm>
              <a:prstGeom prst="roundRect">
                <a:avLst/>
              </a:prstGeom>
              <a:noFill/>
              <a:ln w="19050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hlinkClick r:id="rId10" action="ppaction://hlinksldjump" tooltip="LTM4644"/>
                <a:extLst>
                  <a:ext uri="{FF2B5EF4-FFF2-40B4-BE49-F238E27FC236}">
                    <a16:creationId xmlns:a16="http://schemas.microsoft.com/office/drawing/2014/main" id="{5FC5D7E7-B827-4F00-B8EB-F583A226B846}"/>
                  </a:ext>
                </a:extLst>
              </p:cNvPr>
              <p:cNvSpPr/>
              <p:nvPr/>
            </p:nvSpPr>
            <p:spPr>
              <a:xfrm>
                <a:off x="5383609" y="2799318"/>
                <a:ext cx="1464582" cy="500777"/>
              </a:xfrm>
              <a:prstGeom prst="roundRect">
                <a:avLst/>
              </a:prstGeom>
              <a:noFill/>
              <a:ln w="19050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: Rounded Corners 33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C1C1464F-9781-46DE-9D67-1ED671FB36E9}"/>
                </a:ext>
              </a:extLst>
            </p:cNvPr>
            <p:cNvSpPr/>
            <p:nvPr/>
          </p:nvSpPr>
          <p:spPr>
            <a:xfrm rot="16200000">
              <a:off x="380284" y="5494903"/>
              <a:ext cx="572978" cy="346937"/>
            </a:xfrm>
            <a:prstGeom prst="roundRect">
              <a:avLst/>
            </a:prstGeom>
            <a:noFill/>
            <a:ln w="19050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hlinkClick r:id="rId10" action="ppaction://hlinksldjump" tooltip="LTM4625"/>
              <a:extLst>
                <a:ext uri="{FF2B5EF4-FFF2-40B4-BE49-F238E27FC236}">
                  <a16:creationId xmlns:a16="http://schemas.microsoft.com/office/drawing/2014/main" id="{6F80A74A-07E8-4DBD-9712-EA7C1228A068}"/>
                </a:ext>
              </a:extLst>
            </p:cNvPr>
            <p:cNvSpPr/>
            <p:nvPr/>
          </p:nvSpPr>
          <p:spPr>
            <a:xfrm rot="16200000">
              <a:off x="2157693" y="5669469"/>
              <a:ext cx="231376" cy="163273"/>
            </a:xfrm>
            <a:prstGeom prst="roundRect">
              <a:avLst/>
            </a:prstGeom>
            <a:noFill/>
            <a:ln w="19050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EBC73A-D8F8-49A1-8090-921D691D1342}"/>
              </a:ext>
            </a:extLst>
          </p:cNvPr>
          <p:cNvGrpSpPr/>
          <p:nvPr/>
        </p:nvGrpSpPr>
        <p:grpSpPr>
          <a:xfrm>
            <a:off x="182880" y="4129897"/>
            <a:ext cx="3996745" cy="1828800"/>
            <a:chOff x="131112" y="4767305"/>
            <a:chExt cx="3996745" cy="18288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340E5FA-8438-4A7D-87A8-303BAE91850D}"/>
                </a:ext>
              </a:extLst>
            </p:cNvPr>
            <p:cNvGrpSpPr/>
            <p:nvPr/>
          </p:nvGrpSpPr>
          <p:grpSpPr>
            <a:xfrm>
              <a:off x="131112" y="4767305"/>
              <a:ext cx="3996745" cy="1828800"/>
              <a:chOff x="131112" y="4767305"/>
              <a:chExt cx="3996745" cy="18288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D3470FD-5B6D-4568-85C0-D73CB266CE3D}"/>
                  </a:ext>
                </a:extLst>
              </p:cNvPr>
              <p:cNvGrpSpPr/>
              <p:nvPr/>
            </p:nvGrpSpPr>
            <p:grpSpPr>
              <a:xfrm>
                <a:off x="131112" y="4767305"/>
                <a:ext cx="3996745" cy="1828800"/>
                <a:chOff x="131112" y="4767305"/>
                <a:chExt cx="3996745" cy="1828800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2C5FE1C8-3A45-46B9-97ED-A053C1F75A6E}"/>
                    </a:ext>
                  </a:extLst>
                </p:cNvPr>
                <p:cNvGrpSpPr/>
                <p:nvPr/>
              </p:nvGrpSpPr>
              <p:grpSpPr>
                <a:xfrm>
                  <a:off x="131112" y="4767305"/>
                  <a:ext cx="3996745" cy="1828800"/>
                  <a:chOff x="131112" y="4767305"/>
                  <a:chExt cx="3996745" cy="1828800"/>
                </a:xfrm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13FFA24E-5377-4C8B-9DD7-7A247CF10A2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31112" y="4767305"/>
                    <a:ext cx="3996745" cy="1828800"/>
                    <a:chOff x="4093148" y="2629120"/>
                    <a:chExt cx="6744930" cy="3086295"/>
                  </a:xfrm>
                </p:grpSpPr>
                <p:pic>
                  <p:nvPicPr>
                    <p:cNvPr id="61" name="Picture 60" descr="A picture containing text, electronics, circuit&#10;&#10;Description automatically generated">
                      <a:extLst>
                        <a:ext uri="{FF2B5EF4-FFF2-40B4-BE49-F238E27FC236}">
                          <a16:creationId xmlns:a16="http://schemas.microsoft.com/office/drawing/2014/main" id="{A6AF7378-7DE5-4217-9144-DFF28A781C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/>
                    <a:srcRect l="5919" b="14561"/>
                    <a:stretch/>
                  </p:blipFill>
                  <p:spPr>
                    <a:xfrm>
                      <a:off x="4093148" y="2629120"/>
                      <a:ext cx="6744930" cy="308629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2" name="Rectangle: Rounded Corners 61">
                      <a:hlinkClick r:id="rId10" action="ppaction://hlinksldjump" tooltip="LTM4644"/>
                      <a:extLst>
                        <a:ext uri="{FF2B5EF4-FFF2-40B4-BE49-F238E27FC236}">
                          <a16:creationId xmlns:a16="http://schemas.microsoft.com/office/drawing/2014/main" id="{820FD9A8-D72B-460F-8D72-1089F542899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741601" y="3987162"/>
                      <a:ext cx="1339728" cy="392075"/>
                    </a:xfrm>
                    <a:prstGeom prst="roundRect">
                      <a:avLst/>
                    </a:prstGeom>
                    <a:noFill/>
                    <a:ln w="19050">
                      <a:solidFill>
                        <a:srgbClr val="92D050"/>
                      </a:solidFill>
                      <a:miter lim="800000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Rectangle: Rounded Corners 62">
                      <a:hlinkClick r:id="rId10" action="ppaction://hlinksldjump" tooltip="LTM4644"/>
                      <a:extLst>
                        <a:ext uri="{FF2B5EF4-FFF2-40B4-BE49-F238E27FC236}">
                          <a16:creationId xmlns:a16="http://schemas.microsoft.com/office/drawing/2014/main" id="{18EE785C-8EA3-46F9-A665-25797F5E853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584085" y="3911983"/>
                      <a:ext cx="1382692" cy="499472"/>
                    </a:xfrm>
                    <a:prstGeom prst="roundRect">
                      <a:avLst/>
                    </a:prstGeom>
                    <a:noFill/>
                    <a:ln w="19050">
                      <a:solidFill>
                        <a:srgbClr val="92D050"/>
                      </a:solidFill>
                      <a:miter lim="800000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Rectangle: Rounded Corners 63">
                      <a:hlinkClick r:id="rId10" action="ppaction://hlinksldjump" tooltip="LTM4620"/>
                      <a:extLst>
                        <a:ext uri="{FF2B5EF4-FFF2-40B4-BE49-F238E27FC236}">
                          <a16:creationId xmlns:a16="http://schemas.microsoft.com/office/drawing/2014/main" id="{BD66F3A8-67E4-4880-BA66-0ED20326A5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9658181" y="3949495"/>
                      <a:ext cx="960829" cy="601608"/>
                    </a:xfrm>
                    <a:prstGeom prst="roundRect">
                      <a:avLst/>
                    </a:prstGeom>
                    <a:noFill/>
                    <a:ln w="19050">
                      <a:solidFill>
                        <a:srgbClr val="92D050"/>
                      </a:solidFill>
                      <a:miter lim="800000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: Rounded Corners 64">
                      <a:hlinkClick r:id="rId10" action="ppaction://hlinksldjump" tooltip="LTM4644"/>
                      <a:extLst>
                        <a:ext uri="{FF2B5EF4-FFF2-40B4-BE49-F238E27FC236}">
                          <a16:creationId xmlns:a16="http://schemas.microsoft.com/office/drawing/2014/main" id="{4FA1870D-D818-4F3A-B95C-8F38387834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6716446" y="5007787"/>
                      <a:ext cx="497930" cy="397639"/>
                    </a:xfrm>
                    <a:prstGeom prst="roundRect">
                      <a:avLst/>
                    </a:prstGeom>
                    <a:noFill/>
                    <a:ln w="19050">
                      <a:solidFill>
                        <a:srgbClr val="92D050"/>
                      </a:solidFill>
                      <a:miter lim="800000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56" name="Rectangle: Rounded Corners 55">
                    <a:hlinkClick r:id="rId10" action="ppaction://hlinksldjump" tooltip="LTM4625"/>
                    <a:extLst>
                      <a:ext uri="{FF2B5EF4-FFF2-40B4-BE49-F238E27FC236}">
                        <a16:creationId xmlns:a16="http://schemas.microsoft.com/office/drawing/2014/main" id="{B01F1489-ADBB-419D-8898-53C0223DACE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395542" y="6170919"/>
                    <a:ext cx="210468" cy="216044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92D050"/>
                    </a:solidFill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Rectangle: Rounded Corners 53">
                  <a:hlinkClick r:id="rId10" action="ppaction://hlinksldjump" tooltip="LTM4625"/>
                  <a:extLst>
                    <a:ext uri="{FF2B5EF4-FFF2-40B4-BE49-F238E27FC236}">
                      <a16:creationId xmlns:a16="http://schemas.microsoft.com/office/drawing/2014/main" id="{2406070C-9815-4A12-A0F5-528CD4502641}"/>
                    </a:ext>
                  </a:extLst>
                </p:cNvPr>
                <p:cNvSpPr/>
                <p:nvPr/>
              </p:nvSpPr>
              <p:spPr>
                <a:xfrm rot="10800000">
                  <a:off x="355590" y="4889356"/>
                  <a:ext cx="210468" cy="216044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Rectangle: Rounded Corners 50">
                <a:hlinkClick r:id="rId10" action="ppaction://hlinksldjump" tooltip="LTM4625"/>
                <a:extLst>
                  <a:ext uri="{FF2B5EF4-FFF2-40B4-BE49-F238E27FC236}">
                    <a16:creationId xmlns:a16="http://schemas.microsoft.com/office/drawing/2014/main" id="{1B730185-550B-4EF0-A111-EC4B914809D5}"/>
                  </a:ext>
                </a:extLst>
              </p:cNvPr>
              <p:cNvSpPr/>
              <p:nvPr/>
            </p:nvSpPr>
            <p:spPr>
              <a:xfrm rot="10800000">
                <a:off x="1670827" y="5076556"/>
                <a:ext cx="210468" cy="216044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Rectangle: Rounded Corners 41">
              <a:hlinkClick r:id="rId10" action="ppaction://hlinksldjump" tooltip="LTM4625"/>
              <a:extLst>
                <a:ext uri="{FF2B5EF4-FFF2-40B4-BE49-F238E27FC236}">
                  <a16:creationId xmlns:a16="http://schemas.microsoft.com/office/drawing/2014/main" id="{6645706F-0186-401C-B22F-89643A0B047A}"/>
                </a:ext>
              </a:extLst>
            </p:cNvPr>
            <p:cNvSpPr/>
            <p:nvPr/>
          </p:nvSpPr>
          <p:spPr>
            <a:xfrm rot="10800000">
              <a:off x="2504112" y="6162833"/>
              <a:ext cx="210468" cy="216044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hlinkClick r:id="rId10" action="ppaction://hlinksldjump" tooltip="LTM4620A"/>
              <a:extLst>
                <a:ext uri="{FF2B5EF4-FFF2-40B4-BE49-F238E27FC236}">
                  <a16:creationId xmlns:a16="http://schemas.microsoft.com/office/drawing/2014/main" id="{D6CCF797-9A34-4240-B33F-3EA8F4B47952}"/>
                </a:ext>
              </a:extLst>
            </p:cNvPr>
            <p:cNvSpPr/>
            <p:nvPr/>
          </p:nvSpPr>
          <p:spPr>
            <a:xfrm rot="5400000">
              <a:off x="3559687" y="6034212"/>
              <a:ext cx="332844" cy="35648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B59A9BDC-B598-4F19-A54E-E7D3696516F4}"/>
              </a:ext>
            </a:extLst>
          </p:cNvPr>
          <p:cNvSpPr txBox="1"/>
          <p:nvPr/>
        </p:nvSpPr>
        <p:spPr>
          <a:xfrm>
            <a:off x="182880" y="6130730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lnSpc>
                <a:spcPts val="1000"/>
              </a:lnSpc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 VU190, 160, 125, 095, </a:t>
            </a:r>
          </a:p>
          <a:p>
            <a:pPr defTabSz="457200">
              <a:lnSpc>
                <a:spcPts val="1000"/>
              </a:lnSpc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or Kintex UltraScale KU115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67" name="Table 48">
            <a:extLst>
              <a:ext uri="{FF2B5EF4-FFF2-40B4-BE49-F238E27FC236}">
                <a16:creationId xmlns:a16="http://schemas.microsoft.com/office/drawing/2014/main" id="{60E21687-F84F-4549-A677-FB971E2BC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797409"/>
              </p:ext>
            </p:extLst>
          </p:nvPr>
        </p:nvGraphicFramePr>
        <p:xfrm>
          <a:off x="4821966" y="4098749"/>
          <a:ext cx="6584769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4751">
                  <a:extLst>
                    <a:ext uri="{9D8B030D-6E8A-4147-A177-3AD203B41FA5}">
                      <a16:colId xmlns:a16="http://schemas.microsoft.com/office/drawing/2014/main" val="221340932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FMC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LTM4620A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522719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BRAM</a:t>
                      </a:r>
                    </a:p>
                    <a:p>
                      <a:r>
                        <a:rPr lang="en-US" sz="1400" b="1"/>
                        <a:t>GTX/GTY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DDR FMC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LTM4657, LTM4626</a:t>
                      </a:r>
                    </a:p>
                    <a:p>
                      <a:r>
                        <a:rPr lang="en-US" sz="1400"/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LTM4623, LTM4624</a:t>
                      </a:r>
                    </a:p>
                    <a:p>
                      <a:r>
                        <a:rPr lang="en-US" sz="1400"/>
                        <a:t>LTM4622,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272027"/>
                  </a:ext>
                </a:extLst>
              </a:tr>
            </a:tbl>
          </a:graphicData>
        </a:graphic>
      </p:graphicFrame>
      <p:grpSp>
        <p:nvGrpSpPr>
          <p:cNvPr id="68" name="Group 67">
            <a:extLst>
              <a:ext uri="{FF2B5EF4-FFF2-40B4-BE49-F238E27FC236}">
                <a16:creationId xmlns:a16="http://schemas.microsoft.com/office/drawing/2014/main" id="{3A288F88-2A63-46D2-901B-E30121EAA307}"/>
              </a:ext>
            </a:extLst>
          </p:cNvPr>
          <p:cNvGrpSpPr/>
          <p:nvPr/>
        </p:nvGrpSpPr>
        <p:grpSpPr>
          <a:xfrm>
            <a:off x="4858179" y="6240103"/>
            <a:ext cx="5100362" cy="703010"/>
            <a:chOff x="5531167" y="5559797"/>
            <a:chExt cx="5834482" cy="70301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432648A-9B95-48C8-8543-D678E25A150A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1F5F1B7-7DE4-47C8-9A0C-1A365893BFC2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302E455-F87C-414D-A415-D52D08877E87}"/>
                </a:ext>
              </a:extLst>
            </p:cNvPr>
            <p:cNvSpPr txBox="1"/>
            <p:nvPr/>
          </p:nvSpPr>
          <p:spPr>
            <a:xfrm>
              <a:off x="6726494" y="5952818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  http://www.hitechglobal.com/index.htm</a:t>
              </a:r>
            </a:p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endParaRPr lang="en-US" sz="1200"/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F527F59-0572-4FDE-B87B-54F192CB4A33}"/>
              </a:ext>
            </a:extLst>
          </p:cNvPr>
          <p:cNvCxnSpPr/>
          <p:nvPr/>
        </p:nvCxnSpPr>
        <p:spPr>
          <a:xfrm flipH="1">
            <a:off x="4644270" y="647224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3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7446" y="6602040"/>
            <a:ext cx="2875814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2903" y="6583680"/>
            <a:ext cx="1852830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1026775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Ultrascale </a:t>
            </a:r>
            <a:r>
              <a:rPr lang="en-US" sz="3000" b="1" dirty="0"/>
              <a:t>Page </a:t>
            </a:r>
            <a:r>
              <a:rPr lang="en-US" altLang="zh-CN" sz="3000" b="1" dirty="0"/>
              <a:t>2</a:t>
            </a:r>
            <a:r>
              <a:rPr lang="en-US" sz="3000" b="1" dirty="0"/>
              <a:t> of 3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38" name="Table 48">
            <a:extLst>
              <a:ext uri="{FF2B5EF4-FFF2-40B4-BE49-F238E27FC236}">
                <a16:creationId xmlns:a16="http://schemas.microsoft.com/office/drawing/2014/main" id="{A1405229-B818-4029-8DCB-DDAF5C99C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401987"/>
              </p:ext>
            </p:extLst>
          </p:nvPr>
        </p:nvGraphicFramePr>
        <p:xfrm>
          <a:off x="5079618" y="1387242"/>
          <a:ext cx="6492240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37BC7211-30F9-4540-BA2F-F510682CF267}"/>
              </a:ext>
            </a:extLst>
          </p:cNvPr>
          <p:cNvSpPr txBox="1"/>
          <p:nvPr/>
        </p:nvSpPr>
        <p:spPr>
          <a:xfrm>
            <a:off x="810922" y="296157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 VU440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821FCA-F5FB-4671-9917-3E0B79504665}"/>
              </a:ext>
            </a:extLst>
          </p:cNvPr>
          <p:cNvGrpSpPr/>
          <p:nvPr/>
        </p:nvGrpSpPr>
        <p:grpSpPr>
          <a:xfrm>
            <a:off x="207606" y="1007283"/>
            <a:ext cx="4068190" cy="1828800"/>
            <a:chOff x="131111" y="577639"/>
            <a:chExt cx="4068190" cy="18288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09947E-BA16-449E-A04B-6414B159AE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1111" y="577639"/>
              <a:ext cx="4068190" cy="1828800"/>
              <a:chOff x="0" y="2053805"/>
              <a:chExt cx="7217228" cy="3244404"/>
            </a:xfrm>
          </p:grpSpPr>
          <p:pic>
            <p:nvPicPr>
              <p:cNvPr id="7" name="Picture 6" descr="A picture containing text, electronics, circuit&#10;&#10;Description automatically generated">
                <a:extLst>
                  <a:ext uri="{FF2B5EF4-FFF2-40B4-BE49-F238E27FC236}">
                    <a16:creationId xmlns:a16="http://schemas.microsoft.com/office/drawing/2014/main" id="{038E185A-D626-4AD3-BD20-CC1681B6EC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3150" r="2150" b="11309"/>
              <a:stretch/>
            </p:blipFill>
            <p:spPr>
              <a:xfrm>
                <a:off x="0" y="2053805"/>
                <a:ext cx="7217228" cy="3244404"/>
              </a:xfrm>
              <a:prstGeom prst="rect">
                <a:avLst/>
              </a:prstGeom>
            </p:spPr>
          </p:pic>
          <p:sp>
            <p:nvSpPr>
              <p:cNvPr id="33" name="Rectangle: Rounded Corners 32">
                <a:hlinkClick r:id="rId10" action="ppaction://hlinksldjump" tooltip="LTM4620"/>
                <a:extLst>
                  <a:ext uri="{FF2B5EF4-FFF2-40B4-BE49-F238E27FC236}">
                    <a16:creationId xmlns:a16="http://schemas.microsoft.com/office/drawing/2014/main" id="{2F68AEA5-0829-422F-8F3A-A9209E16F646}"/>
                  </a:ext>
                </a:extLst>
              </p:cNvPr>
              <p:cNvSpPr/>
              <p:nvPr/>
            </p:nvSpPr>
            <p:spPr>
              <a:xfrm rot="5400000">
                <a:off x="5150290" y="3033825"/>
                <a:ext cx="1673707" cy="805542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hlinkClick r:id="rId10" action="ppaction://hlinksldjump" tooltip="LTM4644"/>
                <a:extLst>
                  <a:ext uri="{FF2B5EF4-FFF2-40B4-BE49-F238E27FC236}">
                    <a16:creationId xmlns:a16="http://schemas.microsoft.com/office/drawing/2014/main" id="{C83E9E3A-0E31-46EC-832A-90CD39FCBA4B}"/>
                  </a:ext>
                </a:extLst>
              </p:cNvPr>
              <p:cNvSpPr/>
              <p:nvPr/>
            </p:nvSpPr>
            <p:spPr>
              <a:xfrm rot="10800000">
                <a:off x="2643171" y="2568017"/>
                <a:ext cx="1515171" cy="403783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hlinkClick r:id="rId10" action="ppaction://hlinksldjump" tooltip="LTM4644"/>
                <a:extLst>
                  <a:ext uri="{FF2B5EF4-FFF2-40B4-BE49-F238E27FC236}">
                    <a16:creationId xmlns:a16="http://schemas.microsoft.com/office/drawing/2014/main" id="{86D973A9-8ACA-4DBF-A920-CB612A44DD79}"/>
                  </a:ext>
                </a:extLst>
              </p:cNvPr>
              <p:cNvSpPr/>
              <p:nvPr/>
            </p:nvSpPr>
            <p:spPr>
              <a:xfrm rot="10800000">
                <a:off x="2578073" y="4506922"/>
                <a:ext cx="1515171" cy="403783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: Rounded Corners 39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E9930667-6070-4209-AFC3-88FD8541CD25}"/>
                </a:ext>
              </a:extLst>
            </p:cNvPr>
            <p:cNvSpPr/>
            <p:nvPr/>
          </p:nvSpPr>
          <p:spPr>
            <a:xfrm rot="10800000">
              <a:off x="3273789" y="1898721"/>
              <a:ext cx="459174" cy="227604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68A8AD0F-5516-4420-ADA6-92999DF315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094129"/>
              </p:ext>
            </p:extLst>
          </p:nvPr>
        </p:nvGraphicFramePr>
        <p:xfrm>
          <a:off x="5087948" y="3931557"/>
          <a:ext cx="6492240" cy="1493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272027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DF284157-A7C8-4E80-9F99-627133957877}"/>
              </a:ext>
            </a:extLst>
          </p:cNvPr>
          <p:cNvSpPr txBox="1"/>
          <p:nvPr/>
        </p:nvSpPr>
        <p:spPr>
          <a:xfrm>
            <a:off x="492537" y="5617087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 VU</a:t>
            </a:r>
            <a:r>
              <a:rPr lang="en-US" sz="1200" b="1">
                <a:solidFill>
                  <a:srgbClr val="000000"/>
                </a:solidFill>
              </a:rPr>
              <a:t>080, 095, 125, 160, or 190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EECEB4-E564-4C88-9FD9-899FA66FF8C6}"/>
              </a:ext>
            </a:extLst>
          </p:cNvPr>
          <p:cNvGrpSpPr/>
          <p:nvPr/>
        </p:nvGrpSpPr>
        <p:grpSpPr>
          <a:xfrm>
            <a:off x="246743" y="3567525"/>
            <a:ext cx="4095718" cy="1828800"/>
            <a:chOff x="93238" y="2398988"/>
            <a:chExt cx="4095718" cy="18288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BB0CC5-D39B-4C9C-ACD4-7A8AA0A8A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3238" y="2398988"/>
              <a:ext cx="4095718" cy="1828800"/>
              <a:chOff x="2607173" y="1604708"/>
              <a:chExt cx="4914862" cy="219456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CBE341F8-6FB8-442D-B86C-1EB1688D22E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07173" y="1604708"/>
                <a:ext cx="4914862" cy="2194560"/>
                <a:chOff x="2607173" y="1604708"/>
                <a:chExt cx="7061200" cy="3152932"/>
              </a:xfrm>
            </p:grpSpPr>
            <p:pic>
              <p:nvPicPr>
                <p:cNvPr id="11" name="Picture 10" descr="A picture containing text,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75DCE79B-D403-4FB3-931A-B96B056D34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170" b="13585"/>
                <a:stretch/>
              </p:blipFill>
              <p:spPr>
                <a:xfrm>
                  <a:off x="2607173" y="1604708"/>
                  <a:ext cx="7061200" cy="3152932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75D72E60-D802-4B51-838B-43F78A1AE3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17707" y="2454988"/>
                  <a:ext cx="4545326" cy="1817025"/>
                  <a:chOff x="9687719" y="-2246721"/>
                  <a:chExt cx="7254593" cy="2900074"/>
                </a:xfrm>
              </p:grpSpPr>
              <p:sp>
                <p:nvSpPr>
                  <p:cNvPr id="37" name="Rectangle: Rounded Corners 36">
                    <a:hlinkClick r:id="rId10" action="ppaction://hlinksldjump" tooltip="LTM4644"/>
                    <a:extLst>
                      <a:ext uri="{FF2B5EF4-FFF2-40B4-BE49-F238E27FC236}">
                        <a16:creationId xmlns:a16="http://schemas.microsoft.com/office/drawing/2014/main" id="{570D0DF3-884F-4A37-9420-221B79AE323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9687719" y="-2246721"/>
                    <a:ext cx="929146" cy="1148779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92D050"/>
                    </a:solidFill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: Rounded Corners 38">
                    <a:hlinkClick r:id="rId10" action="ppaction://hlinksldjump" tooltip="LTM4620"/>
                    <a:extLst>
                      <a:ext uri="{FF2B5EF4-FFF2-40B4-BE49-F238E27FC236}">
                        <a16:creationId xmlns:a16="http://schemas.microsoft.com/office/drawing/2014/main" id="{2F4449D0-B346-4F50-91FA-F1955C7E9AE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6038220" y="-1717066"/>
                    <a:ext cx="904092" cy="2370419"/>
                  </a:xfrm>
                  <a:prstGeom prst="roundRect">
                    <a:avLst/>
                  </a:prstGeom>
                  <a:noFill/>
                  <a:ln w="19050">
                    <a:solidFill>
                      <a:srgbClr val="92D050"/>
                    </a:solidFill>
                    <a:miter lim="800000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42" name="Rectangle: Rounded Corners 41">
                <a:hlinkClick r:id="rId10" action="ppaction://hlinksldjump" tooltip="LTM4644"/>
                <a:extLst>
                  <a:ext uri="{FF2B5EF4-FFF2-40B4-BE49-F238E27FC236}">
                    <a16:creationId xmlns:a16="http://schemas.microsoft.com/office/drawing/2014/main" id="{95ABD8E1-8392-49DA-AD81-1484B5B1B7F2}"/>
                  </a:ext>
                </a:extLst>
              </p:cNvPr>
              <p:cNvSpPr/>
              <p:nvPr/>
            </p:nvSpPr>
            <p:spPr>
              <a:xfrm rot="10800000">
                <a:off x="6096000" y="2054576"/>
                <a:ext cx="405199" cy="589824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688A262-C24A-43DC-B924-D1FC42C4EF40}"/>
                </a:ext>
              </a:extLst>
            </p:cNvPr>
            <p:cNvGrpSpPr/>
            <p:nvPr/>
          </p:nvGrpSpPr>
          <p:grpSpPr>
            <a:xfrm>
              <a:off x="1515813" y="2638959"/>
              <a:ext cx="2619151" cy="1090340"/>
              <a:chOff x="1515813" y="2638959"/>
              <a:chExt cx="2619151" cy="1090340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07D45381-A60E-4325-82FD-C8990A089AE0}"/>
                  </a:ext>
                </a:extLst>
              </p:cNvPr>
              <p:cNvSpPr/>
              <p:nvPr/>
            </p:nvSpPr>
            <p:spPr>
              <a:xfrm rot="10800000">
                <a:off x="1515813" y="2638959"/>
                <a:ext cx="400228" cy="188481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227075CC-9C63-459A-8CDF-75C3E730C92A}"/>
                  </a:ext>
                </a:extLst>
              </p:cNvPr>
              <p:cNvSpPr/>
              <p:nvPr/>
            </p:nvSpPr>
            <p:spPr>
              <a:xfrm rot="10800000">
                <a:off x="3152991" y="3309661"/>
                <a:ext cx="185267" cy="158660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hlinkClick r:id="rId10" action="ppaction://hlinksldjump" tooltip="LTM4627"/>
                <a:extLst>
                  <a:ext uri="{FF2B5EF4-FFF2-40B4-BE49-F238E27FC236}">
                    <a16:creationId xmlns:a16="http://schemas.microsoft.com/office/drawing/2014/main" id="{382E7713-4B2D-4DE4-B6A1-79B5319A26F4}"/>
                  </a:ext>
                </a:extLst>
              </p:cNvPr>
              <p:cNvSpPr/>
              <p:nvPr/>
            </p:nvSpPr>
            <p:spPr>
              <a:xfrm rot="10800000">
                <a:off x="3797297" y="2764733"/>
                <a:ext cx="337667" cy="263227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613E9960-BAE2-4726-8D4B-2A8E3E43DFA4}"/>
                  </a:ext>
                </a:extLst>
              </p:cNvPr>
              <p:cNvSpPr/>
              <p:nvPr/>
            </p:nvSpPr>
            <p:spPr>
              <a:xfrm rot="10800000">
                <a:off x="3461626" y="3220028"/>
                <a:ext cx="185267" cy="208972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: Rounded Corners 59">
                <a:hlinkClick r:id="rId10" action="ppaction://hlinksldjump" tooltip="LTM4644"/>
                <a:extLst>
                  <a:ext uri="{FF2B5EF4-FFF2-40B4-BE49-F238E27FC236}">
                    <a16:creationId xmlns:a16="http://schemas.microsoft.com/office/drawing/2014/main" id="{8CB89A29-BAED-4FB6-8B7A-14C1A883F8CB}"/>
                  </a:ext>
                </a:extLst>
              </p:cNvPr>
              <p:cNvSpPr/>
              <p:nvPr/>
            </p:nvSpPr>
            <p:spPr>
              <a:xfrm rot="10800000">
                <a:off x="3503374" y="3480639"/>
                <a:ext cx="229588" cy="248660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FD5D0D9-AC33-4871-B541-A688859239A3}"/>
              </a:ext>
            </a:extLst>
          </p:cNvPr>
          <p:cNvGrpSpPr/>
          <p:nvPr/>
        </p:nvGrpSpPr>
        <p:grpSpPr>
          <a:xfrm>
            <a:off x="5141384" y="6009257"/>
            <a:ext cx="4058663" cy="646564"/>
            <a:chOff x="5527476" y="5538945"/>
            <a:chExt cx="4642846" cy="64656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134E6BE-DA2E-450A-B802-9EC68DC6B688}"/>
                </a:ext>
              </a:extLst>
            </p:cNvPr>
            <p:cNvSpPr txBox="1"/>
            <p:nvPr/>
          </p:nvSpPr>
          <p:spPr>
            <a:xfrm>
              <a:off x="5527476" y="5538945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73EF6AA-5826-4F49-9A34-661A893BF5ED}"/>
                </a:ext>
              </a:extLst>
            </p:cNvPr>
            <p:cNvSpPr txBox="1"/>
            <p:nvPr/>
          </p:nvSpPr>
          <p:spPr>
            <a:xfrm>
              <a:off x="5531167" y="5875520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4964241" y="838344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B5ADDDF5-D52F-4D3C-9A66-FED18324D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39" y="6583679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11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1026775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Ultrascale </a:t>
            </a:r>
            <a:r>
              <a:rPr lang="en-US" sz="3000" b="1" dirty="0"/>
              <a:t>Page 3 of 3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32DE016-CFDB-4FDE-A5A1-B6285FA08117}"/>
              </a:ext>
            </a:extLst>
          </p:cNvPr>
          <p:cNvGrpSpPr>
            <a:grpSpLocks noChangeAspect="1"/>
          </p:cNvGrpSpPr>
          <p:nvPr/>
        </p:nvGrpSpPr>
        <p:grpSpPr>
          <a:xfrm>
            <a:off x="276940" y="649250"/>
            <a:ext cx="3002763" cy="3108960"/>
            <a:chOff x="89299" y="635467"/>
            <a:chExt cx="2737812" cy="28346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5930BA7-997A-4415-95C2-CE58D99615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299" y="635467"/>
              <a:ext cx="2737812" cy="2834640"/>
              <a:chOff x="2784127" y="0"/>
              <a:chExt cx="6623745" cy="6858000"/>
            </a:xfrm>
          </p:grpSpPr>
          <p:pic>
            <p:nvPicPr>
              <p:cNvPr id="39" name="Picture 38" descr="A picture containing schematic&#10;&#10;Description automatically generated">
                <a:extLst>
                  <a:ext uri="{FF2B5EF4-FFF2-40B4-BE49-F238E27FC236}">
                    <a16:creationId xmlns:a16="http://schemas.microsoft.com/office/drawing/2014/main" id="{6856890A-E7A9-4CD1-95D1-8CD05861D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4127" y="0"/>
                <a:ext cx="6623745" cy="6858000"/>
              </a:xfrm>
              <a:prstGeom prst="rect">
                <a:avLst/>
              </a:prstGeom>
            </p:spPr>
          </p:pic>
          <p:sp>
            <p:nvSpPr>
              <p:cNvPr id="41" name="Rectangle: Rounded Corners 40">
                <a:hlinkClick r:id="rId10" action="ppaction://hlinksldjump" tooltip="LTM4627"/>
                <a:extLst>
                  <a:ext uri="{FF2B5EF4-FFF2-40B4-BE49-F238E27FC236}">
                    <a16:creationId xmlns:a16="http://schemas.microsoft.com/office/drawing/2014/main" id="{14E1170B-7B6A-47FA-9AE7-2489143C96DA}"/>
                  </a:ext>
                </a:extLst>
              </p:cNvPr>
              <p:cNvSpPr/>
              <p:nvPr/>
            </p:nvSpPr>
            <p:spPr>
              <a:xfrm rot="10800000">
                <a:off x="6408227" y="860659"/>
                <a:ext cx="1482964" cy="543798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: Rounded Corners 37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F23AA657-85B0-4B1C-8D02-4A7AAAFD19F9}"/>
                </a:ext>
              </a:extLst>
            </p:cNvPr>
            <p:cNvSpPr/>
            <p:nvPr/>
          </p:nvSpPr>
          <p:spPr>
            <a:xfrm rot="10800000">
              <a:off x="874103" y="991205"/>
              <a:ext cx="255960" cy="22477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9A3D325-FC03-4F36-BE05-9E2EFA81B529}"/>
              </a:ext>
            </a:extLst>
          </p:cNvPr>
          <p:cNvSpPr txBox="1"/>
          <p:nvPr/>
        </p:nvSpPr>
        <p:spPr>
          <a:xfrm>
            <a:off x="404542" y="3815585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 Quad VU440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45" name="Table 48">
            <a:extLst>
              <a:ext uri="{FF2B5EF4-FFF2-40B4-BE49-F238E27FC236}">
                <a16:creationId xmlns:a16="http://schemas.microsoft.com/office/drawing/2014/main" id="{2AD7FADC-610E-4530-828C-2BC9294DB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556691"/>
              </p:ext>
            </p:extLst>
          </p:nvPr>
        </p:nvGraphicFramePr>
        <p:xfrm>
          <a:off x="4589635" y="1194626"/>
          <a:ext cx="6492240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04CB7437-5732-49A2-9D95-27296A156746}"/>
              </a:ext>
            </a:extLst>
          </p:cNvPr>
          <p:cNvSpPr txBox="1"/>
          <p:nvPr/>
        </p:nvSpPr>
        <p:spPr>
          <a:xfrm>
            <a:off x="156693" y="620412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 MGTs (Multi-Gigabit Transceivers)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8B0693D-07BE-4FA1-BB8D-0256026B8096}"/>
              </a:ext>
            </a:extLst>
          </p:cNvPr>
          <p:cNvGrpSpPr/>
          <p:nvPr/>
        </p:nvGrpSpPr>
        <p:grpSpPr>
          <a:xfrm>
            <a:off x="325322" y="4234164"/>
            <a:ext cx="2950263" cy="1910242"/>
            <a:chOff x="325322" y="4330649"/>
            <a:chExt cx="2950263" cy="1910242"/>
          </a:xfrm>
        </p:grpSpPr>
        <p:pic>
          <p:nvPicPr>
            <p:cNvPr id="8" name="Picture 7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E39849CD-B346-4492-9F30-78E9FD21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5322" y="4330649"/>
              <a:ext cx="2950263" cy="1910242"/>
            </a:xfrm>
            <a:prstGeom prst="rect">
              <a:avLst/>
            </a:prstGeom>
          </p:spPr>
        </p:pic>
        <p:sp>
          <p:nvSpPr>
            <p:cNvPr id="47" name="Rectangle: Rounded Corners 46">
              <a:hlinkClick r:id="rId10" action="ppaction://hlinksldjump" tooltip="LTM4630-1"/>
              <a:extLst>
                <a:ext uri="{FF2B5EF4-FFF2-40B4-BE49-F238E27FC236}">
                  <a16:creationId xmlns:a16="http://schemas.microsoft.com/office/drawing/2014/main" id="{60A6D806-9D8A-4481-96D3-C949C0AD6955}"/>
                </a:ext>
              </a:extLst>
            </p:cNvPr>
            <p:cNvSpPr/>
            <p:nvPr/>
          </p:nvSpPr>
          <p:spPr>
            <a:xfrm rot="10800000">
              <a:off x="1739981" y="4479482"/>
              <a:ext cx="711823" cy="160226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hlinkClick r:id="rId10" action="ppaction://hlinksldjump" tooltip="LTM4624"/>
              <a:extLst>
                <a:ext uri="{FF2B5EF4-FFF2-40B4-BE49-F238E27FC236}">
                  <a16:creationId xmlns:a16="http://schemas.microsoft.com/office/drawing/2014/main" id="{A1BE5D82-CD8A-4106-BE6F-EF7AF5A42D56}"/>
                </a:ext>
              </a:extLst>
            </p:cNvPr>
            <p:cNvSpPr/>
            <p:nvPr/>
          </p:nvSpPr>
          <p:spPr>
            <a:xfrm rot="10800000">
              <a:off x="842993" y="5589915"/>
              <a:ext cx="416463" cy="34299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499C542C-0A9A-454F-820B-FFF24AC0E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51470"/>
              </p:ext>
            </p:extLst>
          </p:nvPr>
        </p:nvGraphicFramePr>
        <p:xfrm>
          <a:off x="4595542" y="4335832"/>
          <a:ext cx="6492240" cy="140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LTM4630-1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LTM4650, LTM4678, LTM4680, LTM4700, 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LTM4620, 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LTM4625, LTM4622, LTM4657, LTM4626,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LTM4623,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grpSp>
        <p:nvGrpSpPr>
          <p:cNvPr id="50" name="Group 49">
            <a:extLst>
              <a:ext uri="{FF2B5EF4-FFF2-40B4-BE49-F238E27FC236}">
                <a16:creationId xmlns:a16="http://schemas.microsoft.com/office/drawing/2014/main" id="{EAA39117-BA62-4DAD-9086-E5FDFD044FC2}"/>
              </a:ext>
            </a:extLst>
          </p:cNvPr>
          <p:cNvGrpSpPr/>
          <p:nvPr/>
        </p:nvGrpSpPr>
        <p:grpSpPr>
          <a:xfrm>
            <a:off x="4858179" y="6240103"/>
            <a:ext cx="5174215" cy="694701"/>
            <a:chOff x="5531167" y="5559797"/>
            <a:chExt cx="5918965" cy="69470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F6D29AB-BB65-434B-93FC-7ABAE3207A58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54D4B0A-82BC-45C7-AF91-65ADD3B4206E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FDCCB19-045F-42D9-AC34-9BF855021357}"/>
                </a:ext>
              </a:extLst>
            </p:cNvPr>
            <p:cNvSpPr txBox="1"/>
            <p:nvPr/>
          </p:nvSpPr>
          <p:spPr>
            <a:xfrm>
              <a:off x="6810977" y="5944509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 http://www.hitechglobal.com/index.htm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4388908" y="648758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5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39267" y="6543096"/>
            <a:ext cx="9778009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95" y="6548011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13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6135" y="6548011"/>
            <a:ext cx="1372350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1026775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Kintex Ultrascale</a:t>
            </a:r>
            <a:r>
              <a:rPr lang="en-US" sz="3000" b="1" dirty="0"/>
              <a:t> Page </a:t>
            </a:r>
            <a:r>
              <a:rPr lang="en-US" altLang="zh-CN" sz="3000" b="1" dirty="0"/>
              <a:t>1</a:t>
            </a:r>
            <a:r>
              <a:rPr lang="en-US" sz="3000" b="1" dirty="0"/>
              <a:t> of </a:t>
            </a:r>
            <a:r>
              <a:rPr lang="en-US" altLang="zh-CN" sz="3000" b="1" dirty="0"/>
              <a:t>2</a:t>
            </a:r>
            <a:endParaRPr lang="en-US" sz="3000" b="1" dirty="0"/>
          </a:p>
        </p:txBody>
      </p:sp>
      <p:pic>
        <p:nvPicPr>
          <p:cNvPr id="31" name="Picture 30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36" name="Table 48">
            <a:extLst>
              <a:ext uri="{FF2B5EF4-FFF2-40B4-BE49-F238E27FC236}">
                <a16:creationId xmlns:a16="http://schemas.microsoft.com/office/drawing/2014/main" id="{49368992-C023-49E5-92FA-252CD9872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468585"/>
              </p:ext>
            </p:extLst>
          </p:nvPr>
        </p:nvGraphicFramePr>
        <p:xfrm>
          <a:off x="4827873" y="1198587"/>
          <a:ext cx="6951618" cy="1889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08441247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200" b="1"/>
                        <a:t>MGTAVCC, MGTAVTT, HMC, VCCBRAM, System Power, FMC, VDD_HMC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9AD1E49-1CA1-4E9C-8C0B-20112B5668C7}"/>
              </a:ext>
            </a:extLst>
          </p:cNvPr>
          <p:cNvSpPr txBox="1"/>
          <p:nvPr/>
        </p:nvSpPr>
        <p:spPr>
          <a:xfrm>
            <a:off x="332717" y="3297695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Kintex UltraScale XCKU-60, 85 or 115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286BEA-9743-4164-ACEF-3E17E8DE0462}"/>
              </a:ext>
            </a:extLst>
          </p:cNvPr>
          <p:cNvGrpSpPr/>
          <p:nvPr/>
        </p:nvGrpSpPr>
        <p:grpSpPr>
          <a:xfrm>
            <a:off x="182880" y="802428"/>
            <a:ext cx="3567129" cy="2377440"/>
            <a:chOff x="182880" y="802428"/>
            <a:chExt cx="3567129" cy="23774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9B3E370-9C81-4802-ACB4-A1971B4099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2880" y="802428"/>
              <a:ext cx="3567129" cy="2377440"/>
              <a:chOff x="3164878" y="1042655"/>
              <a:chExt cx="6265337" cy="4175760"/>
            </a:xfrm>
          </p:grpSpPr>
          <p:pic>
            <p:nvPicPr>
              <p:cNvPr id="10" name="Picture 9" descr="A picture containing text, electronics, circuit&#10;&#10;Description automatically generated">
                <a:extLst>
                  <a:ext uri="{FF2B5EF4-FFF2-40B4-BE49-F238E27FC236}">
                    <a16:creationId xmlns:a16="http://schemas.microsoft.com/office/drawing/2014/main" id="{8C548C57-D6C9-42BE-B075-4700785A4B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045" b="12508"/>
              <a:stretch/>
            </p:blipFill>
            <p:spPr>
              <a:xfrm>
                <a:off x="3164878" y="1042655"/>
                <a:ext cx="6265337" cy="417576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19A8563-B496-4A10-BC8F-105E420D776C}"/>
                  </a:ext>
                </a:extLst>
              </p:cNvPr>
              <p:cNvGrpSpPr/>
              <p:nvPr/>
            </p:nvGrpSpPr>
            <p:grpSpPr>
              <a:xfrm>
                <a:off x="5276013" y="1311046"/>
                <a:ext cx="3693467" cy="3280207"/>
                <a:chOff x="5276013" y="1311046"/>
                <a:chExt cx="3693467" cy="3280207"/>
              </a:xfrm>
            </p:grpSpPr>
            <p:sp>
              <p:nvSpPr>
                <p:cNvPr id="33" name="Rectangle: Rounded Corners 32">
                  <a:hlinkClick r:id="rId9" action="ppaction://hlinksldjump" tooltip="LTM4644"/>
                  <a:extLst>
                    <a:ext uri="{FF2B5EF4-FFF2-40B4-BE49-F238E27FC236}">
                      <a16:creationId xmlns:a16="http://schemas.microsoft.com/office/drawing/2014/main" id="{DCADEB3D-5A02-4BBD-A57E-898241506D4C}"/>
                    </a:ext>
                  </a:extLst>
                </p:cNvPr>
                <p:cNvSpPr/>
                <p:nvPr/>
              </p:nvSpPr>
              <p:spPr>
                <a:xfrm rot="5400000">
                  <a:off x="5757882" y="829177"/>
                  <a:ext cx="434602" cy="1398339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: Rounded Corners 33">
                  <a:hlinkClick r:id="rId9" action="ppaction://hlinksldjump" tooltip="LTM4644"/>
                  <a:extLst>
                    <a:ext uri="{FF2B5EF4-FFF2-40B4-BE49-F238E27FC236}">
                      <a16:creationId xmlns:a16="http://schemas.microsoft.com/office/drawing/2014/main" id="{32C89856-5858-4308-952A-FB7080B65AFB}"/>
                    </a:ext>
                  </a:extLst>
                </p:cNvPr>
                <p:cNvSpPr/>
                <p:nvPr/>
              </p:nvSpPr>
              <p:spPr>
                <a:xfrm rot="5400000">
                  <a:off x="7715223" y="3720743"/>
                  <a:ext cx="695921" cy="1045099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: Rounded Corners 34">
                  <a:hlinkClick r:id="rId9" action="ppaction://hlinksldjump" tooltip="LTM4644"/>
                  <a:extLst>
                    <a:ext uri="{FF2B5EF4-FFF2-40B4-BE49-F238E27FC236}">
                      <a16:creationId xmlns:a16="http://schemas.microsoft.com/office/drawing/2014/main" id="{2A40FD78-5382-4D3D-8924-D05C8F4457BB}"/>
                    </a:ext>
                  </a:extLst>
                </p:cNvPr>
                <p:cNvSpPr/>
                <p:nvPr/>
              </p:nvSpPr>
              <p:spPr>
                <a:xfrm rot="10800000">
                  <a:off x="6264169" y="3096472"/>
                  <a:ext cx="410183" cy="695927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: Rounded Corners 36">
                  <a:hlinkClick r:id="rId9" action="ppaction://hlinksldjump" tooltip="LTM4644"/>
                  <a:extLst>
                    <a:ext uri="{FF2B5EF4-FFF2-40B4-BE49-F238E27FC236}">
                      <a16:creationId xmlns:a16="http://schemas.microsoft.com/office/drawing/2014/main" id="{2989A41C-6A08-4462-A795-F0390DC0684A}"/>
                    </a:ext>
                  </a:extLst>
                </p:cNvPr>
                <p:cNvSpPr/>
                <p:nvPr/>
              </p:nvSpPr>
              <p:spPr>
                <a:xfrm rot="10800000">
                  <a:off x="8559299" y="2323181"/>
                  <a:ext cx="410181" cy="755015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0" name="Rectangle: Rounded Corners 39">
              <a:hlinkClick r:id="rId9" action="ppaction://hlinksldjump" tooltip="LTM4620"/>
              <a:extLst>
                <a:ext uri="{FF2B5EF4-FFF2-40B4-BE49-F238E27FC236}">
                  <a16:creationId xmlns:a16="http://schemas.microsoft.com/office/drawing/2014/main" id="{D9D4F4A3-5BCE-4CE2-A4DD-A9260A5D066E}"/>
                </a:ext>
              </a:extLst>
            </p:cNvPr>
            <p:cNvSpPr/>
            <p:nvPr/>
          </p:nvSpPr>
          <p:spPr>
            <a:xfrm rot="5400000">
              <a:off x="2015713" y="2464471"/>
              <a:ext cx="396218" cy="334138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DD54AFA-CC7C-4456-9EFB-6FF7FFD606A2}"/>
              </a:ext>
            </a:extLst>
          </p:cNvPr>
          <p:cNvSpPr txBox="1"/>
          <p:nvPr/>
        </p:nvSpPr>
        <p:spPr>
          <a:xfrm>
            <a:off x="332717" y="5610459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Kintex UltraScale XCKU-</a:t>
            </a:r>
            <a:r>
              <a:rPr lang="pt-BR" sz="1200" b="1">
                <a:solidFill>
                  <a:srgbClr val="000000"/>
                </a:solidFill>
              </a:rPr>
              <a:t>40 or 60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43" name="Table 48">
            <a:extLst>
              <a:ext uri="{FF2B5EF4-FFF2-40B4-BE49-F238E27FC236}">
                <a16:creationId xmlns:a16="http://schemas.microsoft.com/office/drawing/2014/main" id="{A473EF58-3D52-4AB4-AFF3-79764078F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999113"/>
              </p:ext>
            </p:extLst>
          </p:nvPr>
        </p:nvGraphicFramePr>
        <p:xfrm>
          <a:off x="4827873" y="4171108"/>
          <a:ext cx="6951618" cy="1524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308441247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241369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200" b="1"/>
                        <a:t>Core, </a:t>
                      </a:r>
                    </a:p>
                    <a:p>
                      <a:r>
                        <a:rPr lang="en-US" sz="1200" b="1"/>
                        <a:t>System Power, MGT/MGY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200" b="1"/>
                        <a:t>BRAM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LTM4657, LTM4626</a:t>
                      </a:r>
                    </a:p>
                    <a:p>
                      <a:r>
                        <a:rPr lang="en-US" sz="1400"/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LTM4623, LTM4624</a:t>
                      </a:r>
                    </a:p>
                    <a:p>
                      <a:r>
                        <a:rPr lang="en-US" sz="1400"/>
                        <a:t>LTM4622,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EE591D58-DD00-4D52-BDB9-F57E7AEB5FCE}"/>
              </a:ext>
            </a:extLst>
          </p:cNvPr>
          <p:cNvGrpSpPr/>
          <p:nvPr/>
        </p:nvGrpSpPr>
        <p:grpSpPr>
          <a:xfrm>
            <a:off x="0" y="3884128"/>
            <a:ext cx="4154293" cy="1554480"/>
            <a:chOff x="0" y="3884128"/>
            <a:chExt cx="4154293" cy="15544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D2533A-C3BA-4286-89BD-82020B04A2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3884128"/>
              <a:ext cx="4154293" cy="1554480"/>
              <a:chOff x="2761784" y="1900024"/>
              <a:chExt cx="6668431" cy="2495237"/>
            </a:xfrm>
          </p:grpSpPr>
          <p:pic>
            <p:nvPicPr>
              <p:cNvPr id="14" name="Picture 13" descr="A picture containing text, circuit, electronics&#10;&#10;Description automatically generated">
                <a:extLst>
                  <a:ext uri="{FF2B5EF4-FFF2-40B4-BE49-F238E27FC236}">
                    <a16:creationId xmlns:a16="http://schemas.microsoft.com/office/drawing/2014/main" id="{1E21563C-F7DB-457F-A91A-BD9DCFD5EE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-542" t="5115" r="542" b="13287"/>
              <a:stretch/>
            </p:blipFill>
            <p:spPr>
              <a:xfrm>
                <a:off x="2761784" y="1900024"/>
                <a:ext cx="6668431" cy="2495237"/>
              </a:xfrm>
              <a:prstGeom prst="rect">
                <a:avLst/>
              </a:prstGeom>
            </p:spPr>
          </p:pic>
          <p:sp>
            <p:nvSpPr>
              <p:cNvPr id="42" name="Rectangle: Rounded Corners 41">
                <a:hlinkClick r:id="rId9" action="ppaction://hlinksldjump" tooltip="LTM4644"/>
                <a:extLst>
                  <a:ext uri="{FF2B5EF4-FFF2-40B4-BE49-F238E27FC236}">
                    <a16:creationId xmlns:a16="http://schemas.microsoft.com/office/drawing/2014/main" id="{C4306471-6444-4030-97DB-36392F42F010}"/>
                  </a:ext>
                </a:extLst>
              </p:cNvPr>
              <p:cNvSpPr/>
              <p:nvPr/>
            </p:nvSpPr>
            <p:spPr>
              <a:xfrm rot="10800000">
                <a:off x="8732831" y="2438004"/>
                <a:ext cx="687757" cy="1333518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hlinkClick r:id="rId9" action="ppaction://hlinksldjump" tooltip="LTM4644"/>
                <a:extLst>
                  <a:ext uri="{FF2B5EF4-FFF2-40B4-BE49-F238E27FC236}">
                    <a16:creationId xmlns:a16="http://schemas.microsoft.com/office/drawing/2014/main" id="{CEA3F4BC-DD08-4677-999F-79B4941D030D}"/>
                  </a:ext>
                </a:extLst>
              </p:cNvPr>
              <p:cNvSpPr/>
              <p:nvPr/>
            </p:nvSpPr>
            <p:spPr>
              <a:xfrm rot="10800000">
                <a:off x="7925372" y="2427010"/>
                <a:ext cx="568502" cy="499929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: Rounded Corners 43">
              <a:hlinkClick r:id="rId9" action="ppaction://hlinksldjump" tooltip="LTM4625"/>
              <a:extLst>
                <a:ext uri="{FF2B5EF4-FFF2-40B4-BE49-F238E27FC236}">
                  <a16:creationId xmlns:a16="http://schemas.microsoft.com/office/drawing/2014/main" id="{A1D07827-8C67-4FD4-BF8B-4304AB8CB3C0}"/>
                </a:ext>
              </a:extLst>
            </p:cNvPr>
            <p:cNvSpPr/>
            <p:nvPr/>
          </p:nvSpPr>
          <p:spPr>
            <a:xfrm rot="10800000">
              <a:off x="3269206" y="4601271"/>
              <a:ext cx="218483" cy="18516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1EE6A48-6FDF-4DB0-8C5D-5EAB4F7D18DE}"/>
              </a:ext>
            </a:extLst>
          </p:cNvPr>
          <p:cNvGrpSpPr/>
          <p:nvPr/>
        </p:nvGrpSpPr>
        <p:grpSpPr>
          <a:xfrm>
            <a:off x="4893079" y="6014027"/>
            <a:ext cx="4055436" cy="684064"/>
            <a:chOff x="5531167" y="5506746"/>
            <a:chExt cx="4639155" cy="684064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E34F28E-14AA-40CB-A2A6-0E1A27FF72A1}"/>
                </a:ext>
              </a:extLst>
            </p:cNvPr>
            <p:cNvSpPr txBox="1"/>
            <p:nvPr/>
          </p:nvSpPr>
          <p:spPr>
            <a:xfrm>
              <a:off x="5531167" y="5506746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217CD6E-5A87-4B5A-8A86-6354179FD080}"/>
                </a:ext>
              </a:extLst>
            </p:cNvPr>
            <p:cNvSpPr txBox="1"/>
            <p:nvPr/>
          </p:nvSpPr>
          <p:spPr>
            <a:xfrm>
              <a:off x="5531167" y="5880821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4389120" y="834835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4757" y="6558141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14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983" y="6558141"/>
            <a:ext cx="1326630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1026775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Kintex Ultrascale </a:t>
            </a:r>
            <a:r>
              <a:rPr lang="en-US" sz="3000" b="1" dirty="0"/>
              <a:t>Page 2 of </a:t>
            </a:r>
            <a:r>
              <a:rPr lang="en-US" altLang="zh-CN" sz="3000" b="1" dirty="0"/>
              <a:t>2</a:t>
            </a:r>
            <a:endParaRPr lang="en-US" sz="3000" b="1" dirty="0"/>
          </a:p>
        </p:txBody>
      </p:sp>
      <p:pic>
        <p:nvPicPr>
          <p:cNvPr id="31" name="Picture 30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D498FC7-1147-4668-9F9C-A1A1DF5C8079}"/>
              </a:ext>
            </a:extLst>
          </p:cNvPr>
          <p:cNvGrpSpPr>
            <a:grpSpLocks noChangeAspect="1"/>
          </p:cNvGrpSpPr>
          <p:nvPr/>
        </p:nvGrpSpPr>
        <p:grpSpPr>
          <a:xfrm>
            <a:off x="218510" y="806074"/>
            <a:ext cx="3705159" cy="2377440"/>
            <a:chOff x="2877954" y="918812"/>
            <a:chExt cx="6790419" cy="4357119"/>
          </a:xfrm>
        </p:grpSpPr>
        <p:pic>
          <p:nvPicPr>
            <p:cNvPr id="7" name="Picture 6" descr="A close-up of a motherboard&#10;&#10;Description automatically generated with medium confidence">
              <a:extLst>
                <a:ext uri="{FF2B5EF4-FFF2-40B4-BE49-F238E27FC236}">
                  <a16:creationId xmlns:a16="http://schemas.microsoft.com/office/drawing/2014/main" id="{8A3DC871-9022-413A-90DC-4931E03C8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59" b="13211"/>
            <a:stretch/>
          </p:blipFill>
          <p:spPr>
            <a:xfrm>
              <a:off x="2877954" y="918812"/>
              <a:ext cx="6790419" cy="4357119"/>
            </a:xfrm>
            <a:prstGeom prst="rect">
              <a:avLst/>
            </a:prstGeom>
          </p:spPr>
        </p:pic>
        <p:sp>
          <p:nvSpPr>
            <p:cNvPr id="28" name="Rectangle: Rounded Corners 27">
              <a:hlinkClick r:id="rId9" action="ppaction://hlinksldjump" tooltip="LTM4644"/>
              <a:extLst>
                <a:ext uri="{FF2B5EF4-FFF2-40B4-BE49-F238E27FC236}">
                  <a16:creationId xmlns:a16="http://schemas.microsoft.com/office/drawing/2014/main" id="{4FDC789A-DB1E-4578-84D0-03D126EEC44F}"/>
                </a:ext>
              </a:extLst>
            </p:cNvPr>
            <p:cNvSpPr/>
            <p:nvPr/>
          </p:nvSpPr>
          <p:spPr>
            <a:xfrm>
              <a:off x="5131683" y="1179538"/>
              <a:ext cx="1548250" cy="49525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hlinkClick r:id="rId9" action="ppaction://hlinksldjump" tooltip="LTM4644"/>
              <a:extLst>
                <a:ext uri="{FF2B5EF4-FFF2-40B4-BE49-F238E27FC236}">
                  <a16:creationId xmlns:a16="http://schemas.microsoft.com/office/drawing/2014/main" id="{8125BCCC-A15B-44DF-9DE5-3722B1B105B6}"/>
                </a:ext>
              </a:extLst>
            </p:cNvPr>
            <p:cNvSpPr/>
            <p:nvPr/>
          </p:nvSpPr>
          <p:spPr>
            <a:xfrm>
              <a:off x="6107348" y="3149858"/>
              <a:ext cx="572585" cy="697505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hlinkClick r:id="rId9" action="ppaction://hlinksldjump" tooltip="LTM4644"/>
              <a:extLst>
                <a:ext uri="{FF2B5EF4-FFF2-40B4-BE49-F238E27FC236}">
                  <a16:creationId xmlns:a16="http://schemas.microsoft.com/office/drawing/2014/main" id="{E48C06B4-A5B9-4148-AAAD-60518515D1E3}"/>
                </a:ext>
              </a:extLst>
            </p:cNvPr>
            <p:cNvSpPr/>
            <p:nvPr/>
          </p:nvSpPr>
          <p:spPr>
            <a:xfrm rot="5400000">
              <a:off x="7732937" y="3767333"/>
              <a:ext cx="739600" cy="1100750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6" name="Table 48">
            <a:extLst>
              <a:ext uri="{FF2B5EF4-FFF2-40B4-BE49-F238E27FC236}">
                <a16:creationId xmlns:a16="http://schemas.microsoft.com/office/drawing/2014/main" id="{146E7C47-CC9A-49FA-8EE6-1F2FE3261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296335"/>
              </p:ext>
            </p:extLst>
          </p:nvPr>
        </p:nvGraphicFramePr>
        <p:xfrm>
          <a:off x="4893079" y="1448841"/>
          <a:ext cx="6400800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5F47837-C14F-44F3-8D6A-1CDFC7D500C8}"/>
              </a:ext>
            </a:extLst>
          </p:cNvPr>
          <p:cNvSpPr txBox="1"/>
          <p:nvPr/>
        </p:nvSpPr>
        <p:spPr>
          <a:xfrm>
            <a:off x="544631" y="328306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Kintex UltraScale XCKU-085 or</a:t>
            </a:r>
            <a:r>
              <a:rPr lang="en-US" sz="1200" b="1">
                <a:solidFill>
                  <a:srgbClr val="000000"/>
                </a:solidFill>
              </a:rPr>
              <a:t> </a:t>
            </a:r>
            <a:r>
              <a:rPr lang="en-US" altLang="zh-CN" sz="1200" b="1">
                <a:solidFill>
                  <a:srgbClr val="000000"/>
                </a:solidFill>
              </a:rPr>
              <a:t>115</a:t>
            </a: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40" name="Rectangle: Rounded Corners 39">
            <a:hlinkClick r:id="rId9" action="ppaction://hlinksldjump" tooltip="LTM4620"/>
            <a:extLst>
              <a:ext uri="{FF2B5EF4-FFF2-40B4-BE49-F238E27FC236}">
                <a16:creationId xmlns:a16="http://schemas.microsoft.com/office/drawing/2014/main" id="{1C43509C-1A78-46FA-8D06-941236724DBD}"/>
              </a:ext>
            </a:extLst>
          </p:cNvPr>
          <p:cNvSpPr/>
          <p:nvPr/>
        </p:nvSpPr>
        <p:spPr>
          <a:xfrm>
            <a:off x="2133013" y="2638046"/>
            <a:ext cx="312428" cy="380590"/>
          </a:xfrm>
          <a:prstGeom prst="roundRect">
            <a:avLst/>
          </a:prstGeom>
          <a:noFill/>
          <a:ln w="38100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58F037-9545-48A5-A92A-5CA0260ED6C4}"/>
              </a:ext>
            </a:extLst>
          </p:cNvPr>
          <p:cNvGrpSpPr/>
          <p:nvPr/>
        </p:nvGrpSpPr>
        <p:grpSpPr>
          <a:xfrm>
            <a:off x="657912" y="3802922"/>
            <a:ext cx="2672057" cy="1737360"/>
            <a:chOff x="277728" y="4054514"/>
            <a:chExt cx="2672057" cy="1737360"/>
          </a:xfrm>
        </p:grpSpPr>
        <p:pic>
          <p:nvPicPr>
            <p:cNvPr id="5122" name="Picture 2" descr="Kintex Ultrascale Plug In Card - Top View">
              <a:extLst>
                <a:ext uri="{FF2B5EF4-FFF2-40B4-BE49-F238E27FC236}">
                  <a16:creationId xmlns:a16="http://schemas.microsoft.com/office/drawing/2014/main" id="{A074FD36-2747-4966-8420-172DC8A28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728" y="4054514"/>
              <a:ext cx="2672057" cy="1737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: Rounded Corners 40">
              <a:hlinkClick r:id="rId9" action="ppaction://hlinksldjump" tooltip="LTM4649"/>
              <a:extLst>
                <a:ext uri="{FF2B5EF4-FFF2-40B4-BE49-F238E27FC236}">
                  <a16:creationId xmlns:a16="http://schemas.microsoft.com/office/drawing/2014/main" id="{94678603-7E31-4C6B-87F7-723DFFB7013D}"/>
                </a:ext>
              </a:extLst>
            </p:cNvPr>
            <p:cNvSpPr/>
            <p:nvPr/>
          </p:nvSpPr>
          <p:spPr>
            <a:xfrm rot="5400000">
              <a:off x="1534071" y="4431798"/>
              <a:ext cx="630722" cy="46056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hlinkClick r:id="rId9" action="ppaction://hlinksldjump" tooltip="LTM4624"/>
              <a:extLst>
                <a:ext uri="{FF2B5EF4-FFF2-40B4-BE49-F238E27FC236}">
                  <a16:creationId xmlns:a16="http://schemas.microsoft.com/office/drawing/2014/main" id="{9FC39ED3-B8A3-4777-9220-09EFE95C796A}"/>
                </a:ext>
              </a:extLst>
            </p:cNvPr>
            <p:cNvSpPr/>
            <p:nvPr/>
          </p:nvSpPr>
          <p:spPr>
            <a:xfrm rot="5400000">
              <a:off x="1704557" y="5024979"/>
              <a:ext cx="345338" cy="38772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4" name="Table 48">
            <a:extLst>
              <a:ext uri="{FF2B5EF4-FFF2-40B4-BE49-F238E27FC236}">
                <a16:creationId xmlns:a16="http://schemas.microsoft.com/office/drawing/2014/main" id="{02867FCE-7BD1-4385-BAA4-07D4B0C5B3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714400"/>
              </p:ext>
            </p:extLst>
          </p:nvPr>
        </p:nvGraphicFramePr>
        <p:xfrm>
          <a:off x="4893079" y="4157749"/>
          <a:ext cx="6400800" cy="1188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LTM4626, LTM4627, LTM4638, LTM4628, 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LTM4657, LTM4625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LTM4625, LTM4622, LTM4657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E39501E1-7A76-41A6-A650-D20EF39136DE}"/>
              </a:ext>
            </a:extLst>
          </p:cNvPr>
          <p:cNvSpPr txBox="1"/>
          <p:nvPr/>
        </p:nvSpPr>
        <p:spPr>
          <a:xfrm>
            <a:off x="146070" y="5661704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Kintex UltraScale MGTs (Multi-Gigabit Transceivers)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F07D8AC-50DF-48D1-A9DE-BD7D4637A587}"/>
              </a:ext>
            </a:extLst>
          </p:cNvPr>
          <p:cNvGrpSpPr/>
          <p:nvPr/>
        </p:nvGrpSpPr>
        <p:grpSpPr>
          <a:xfrm>
            <a:off x="4893079" y="5898406"/>
            <a:ext cx="5174215" cy="713007"/>
            <a:chOff x="5531167" y="5432270"/>
            <a:chExt cx="5918965" cy="713007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04541A-17AD-48BD-AD58-A588C6AFE980}"/>
                </a:ext>
              </a:extLst>
            </p:cNvPr>
            <p:cNvSpPr txBox="1"/>
            <p:nvPr/>
          </p:nvSpPr>
          <p:spPr>
            <a:xfrm>
              <a:off x="5534815" y="5432270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E98A2B-9F13-4EC4-9EB8-1CABF5BF20B7}"/>
                </a:ext>
              </a:extLst>
            </p:cNvPr>
            <p:cNvSpPr txBox="1"/>
            <p:nvPr/>
          </p:nvSpPr>
          <p:spPr>
            <a:xfrm>
              <a:off x="5531167" y="5782016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BDAFBB7-6292-471D-8626-6CCEE24E0868}"/>
                </a:ext>
              </a:extLst>
            </p:cNvPr>
            <p:cNvSpPr txBox="1"/>
            <p:nvPr/>
          </p:nvSpPr>
          <p:spPr>
            <a:xfrm>
              <a:off x="6810977" y="5835288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59CE95-6DFD-4FA6-B075-6F91C9485B24}"/>
              </a:ext>
            </a:extLst>
          </p:cNvPr>
          <p:cNvCxnSpPr/>
          <p:nvPr/>
        </p:nvCxnSpPr>
        <p:spPr>
          <a:xfrm flipH="1">
            <a:off x="4389120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5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6769" y="6548011"/>
            <a:ext cx="2741542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</a:t>
            </a:r>
            <a:r>
              <a:rPr lang="en-US" altLang="zh-CN" i="0">
                <a:latin typeface="+mj-lt"/>
                <a:cs typeface="Arial Black" panose="020B0604020202020204" pitchFamily="34" charset="0"/>
              </a:rPr>
              <a:t>21</a:t>
            </a:r>
            <a:r>
              <a:rPr lang="en-US" i="0">
                <a:latin typeface="+mj-lt"/>
                <a:cs typeface="Arial Black" panose="020B0604020202020204" pitchFamily="34" charset="0"/>
              </a:rPr>
              <a:t>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38388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15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548011"/>
            <a:ext cx="1688325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7 </a:t>
            </a:r>
            <a:r>
              <a:rPr lang="en-US" sz="3000" b="1" dirty="0"/>
              <a:t>Page 1 of 4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36" name="Table 48">
            <a:extLst>
              <a:ext uri="{FF2B5EF4-FFF2-40B4-BE49-F238E27FC236}">
                <a16:creationId xmlns:a16="http://schemas.microsoft.com/office/drawing/2014/main" id="{579FE82A-8E29-4165-9BBA-F835873C9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549997"/>
              </p:ext>
            </p:extLst>
          </p:nvPr>
        </p:nvGraphicFramePr>
        <p:xfrm>
          <a:off x="5542884" y="1754149"/>
          <a:ext cx="6400800" cy="179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LTM4657, LTM4649, LTM4600, LTM4626, LTM4627, 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LTM4625, LTM4624, LTM4622, LTM4622A, LTM4623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7D022BB-C5A8-40F9-8C4A-DDDAA9F5CDE0}"/>
              </a:ext>
            </a:extLst>
          </p:cNvPr>
          <p:cNvSpPr txBox="1"/>
          <p:nvPr/>
        </p:nvSpPr>
        <p:spPr>
          <a:xfrm>
            <a:off x="623861" y="3090578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V2000T, V585, or X690T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429AA2-DF35-4EBE-92B2-415671408546}"/>
              </a:ext>
            </a:extLst>
          </p:cNvPr>
          <p:cNvGrpSpPr/>
          <p:nvPr/>
        </p:nvGrpSpPr>
        <p:grpSpPr>
          <a:xfrm>
            <a:off x="248316" y="978013"/>
            <a:ext cx="4370488" cy="2011680"/>
            <a:chOff x="248316" y="978013"/>
            <a:chExt cx="4370488" cy="20116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2FD4097-2D19-4BDB-9E15-6A70CB20F10F}"/>
                </a:ext>
              </a:extLst>
            </p:cNvPr>
            <p:cNvGrpSpPr/>
            <p:nvPr/>
          </p:nvGrpSpPr>
          <p:grpSpPr>
            <a:xfrm>
              <a:off x="248316" y="978013"/>
              <a:ext cx="4370488" cy="2011680"/>
              <a:chOff x="248316" y="978013"/>
              <a:chExt cx="4370488" cy="201168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BE433BF-1E6B-4E01-BBCF-C714375EB86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8316" y="978013"/>
                <a:ext cx="4370488" cy="2011680"/>
                <a:chOff x="2358189" y="1476102"/>
                <a:chExt cx="7478830" cy="3442407"/>
              </a:xfrm>
            </p:grpSpPr>
            <p:pic>
              <p:nvPicPr>
                <p:cNvPr id="14" name="Picture 13" descr="A picture containing text,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41B5E25A-67C4-4BAF-9DAE-4BF8118979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3839" r="3800" b="11864"/>
                <a:stretch/>
              </p:blipFill>
              <p:spPr>
                <a:xfrm>
                  <a:off x="2358189" y="1476102"/>
                  <a:ext cx="7478830" cy="3442407"/>
                </a:xfrm>
                <a:prstGeom prst="rect">
                  <a:avLst/>
                </a:prstGeom>
              </p:spPr>
            </p:pic>
            <p:sp>
              <p:nvSpPr>
                <p:cNvPr id="43" name="Rectangle: Rounded Corners 42">
                  <a:hlinkClick r:id="rId10" action="ppaction://hlinksldjump" tooltip="LTM4618"/>
                  <a:extLst>
                    <a:ext uri="{FF2B5EF4-FFF2-40B4-BE49-F238E27FC236}">
                      <a16:creationId xmlns:a16="http://schemas.microsoft.com/office/drawing/2014/main" id="{B8B27B0A-EE2B-40A2-8241-799166D9CF28}"/>
                    </a:ext>
                  </a:extLst>
                </p:cNvPr>
                <p:cNvSpPr/>
                <p:nvPr/>
              </p:nvSpPr>
              <p:spPr>
                <a:xfrm>
                  <a:off x="3721103" y="1660710"/>
                  <a:ext cx="396218" cy="620478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: Rounded Corners 43">
                  <a:hlinkClick r:id="rId10" action="ppaction://hlinksldjump" tooltip="LTM4627"/>
                  <a:extLst>
                    <a:ext uri="{FF2B5EF4-FFF2-40B4-BE49-F238E27FC236}">
                      <a16:creationId xmlns:a16="http://schemas.microsoft.com/office/drawing/2014/main" id="{5CCC0356-B2BD-4F5C-A6BF-CA9C6446A7D5}"/>
                    </a:ext>
                  </a:extLst>
                </p:cNvPr>
                <p:cNvSpPr/>
                <p:nvPr/>
              </p:nvSpPr>
              <p:spPr>
                <a:xfrm>
                  <a:off x="8511699" y="2281189"/>
                  <a:ext cx="654680" cy="1046090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8F8FCE3-2523-4D9C-A258-606BB6AB4BE4}"/>
                  </a:ext>
                </a:extLst>
              </p:cNvPr>
              <p:cNvGrpSpPr/>
              <p:nvPr/>
            </p:nvGrpSpPr>
            <p:grpSpPr>
              <a:xfrm>
                <a:off x="3836091" y="1178624"/>
                <a:ext cx="382583" cy="1221597"/>
                <a:chOff x="3836091" y="1178624"/>
                <a:chExt cx="382583" cy="1221597"/>
              </a:xfrm>
            </p:grpSpPr>
            <p:sp>
              <p:nvSpPr>
                <p:cNvPr id="38" name="Rectangle: Rounded Corners 37">
                  <a:hlinkClick r:id="rId10" action="ppaction://hlinksldjump" tooltip="LTM4618"/>
                  <a:extLst>
                    <a:ext uri="{FF2B5EF4-FFF2-40B4-BE49-F238E27FC236}">
                      <a16:creationId xmlns:a16="http://schemas.microsoft.com/office/drawing/2014/main" id="{B434930F-3BA7-420D-9F62-9EBE97722354}"/>
                    </a:ext>
                  </a:extLst>
                </p:cNvPr>
                <p:cNvSpPr/>
                <p:nvPr/>
              </p:nvSpPr>
              <p:spPr>
                <a:xfrm rot="5400000">
                  <a:off x="3920201" y="1113097"/>
                  <a:ext cx="231542" cy="362596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: Rounded Corners 38">
                  <a:hlinkClick r:id="rId10" action="ppaction://hlinksldjump" tooltip="LTM4620"/>
                  <a:extLst>
                    <a:ext uri="{FF2B5EF4-FFF2-40B4-BE49-F238E27FC236}">
                      <a16:creationId xmlns:a16="http://schemas.microsoft.com/office/drawing/2014/main" id="{BBB9297D-62D9-4BA9-B286-6F2F10836AD1}"/>
                    </a:ext>
                  </a:extLst>
                </p:cNvPr>
                <p:cNvSpPr/>
                <p:nvPr/>
              </p:nvSpPr>
              <p:spPr>
                <a:xfrm>
                  <a:off x="3836091" y="2104715"/>
                  <a:ext cx="382583" cy="295506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0" name="Rectangle: Rounded Corners 39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0FAD6C33-8CB2-410B-9AD5-2C420464D376}"/>
                </a:ext>
              </a:extLst>
            </p:cNvPr>
            <p:cNvSpPr/>
            <p:nvPr/>
          </p:nvSpPr>
          <p:spPr>
            <a:xfrm>
              <a:off x="3836090" y="2427035"/>
              <a:ext cx="382583" cy="29550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155B6EC-D4C1-4F8C-8B9D-4A87187FA676}"/>
              </a:ext>
            </a:extLst>
          </p:cNvPr>
          <p:cNvSpPr txBox="1"/>
          <p:nvPr/>
        </p:nvSpPr>
        <p:spPr>
          <a:xfrm>
            <a:off x="623861" y="5979070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X415T, X485T, X550T, or X690T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BC3F34-A34B-4F7F-8161-E52654C9A5ED}"/>
              </a:ext>
            </a:extLst>
          </p:cNvPr>
          <p:cNvGrpSpPr/>
          <p:nvPr/>
        </p:nvGrpSpPr>
        <p:grpSpPr>
          <a:xfrm>
            <a:off x="134690" y="3868549"/>
            <a:ext cx="4494697" cy="2011680"/>
            <a:chOff x="124107" y="4019656"/>
            <a:chExt cx="4494697" cy="2011680"/>
          </a:xfrm>
        </p:grpSpPr>
        <p:pic>
          <p:nvPicPr>
            <p:cNvPr id="19" name="Picture 18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BB94FA86-5A62-40FC-8759-2204AE208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989"/>
            <a:stretch/>
          </p:blipFill>
          <p:spPr>
            <a:xfrm>
              <a:off x="124107" y="4019656"/>
              <a:ext cx="4494697" cy="2011680"/>
            </a:xfrm>
            <a:prstGeom prst="rect">
              <a:avLst/>
            </a:prstGeom>
          </p:spPr>
        </p:pic>
        <p:sp>
          <p:nvSpPr>
            <p:cNvPr id="55" name="Rectangle: Rounded Corners 54">
              <a:hlinkClick r:id="rId10" action="ppaction://hlinksldjump" tooltip="LTM4618"/>
              <a:extLst>
                <a:ext uri="{FF2B5EF4-FFF2-40B4-BE49-F238E27FC236}">
                  <a16:creationId xmlns:a16="http://schemas.microsoft.com/office/drawing/2014/main" id="{44AD590A-0E0C-41FC-BF5F-3C66FECF841E}"/>
                </a:ext>
              </a:extLst>
            </p:cNvPr>
            <p:cNvSpPr/>
            <p:nvPr/>
          </p:nvSpPr>
          <p:spPr>
            <a:xfrm rot="5400000">
              <a:off x="863479" y="4024527"/>
              <a:ext cx="231542" cy="36259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hlinkClick r:id="rId10" action="ppaction://hlinksldjump" tooltip="LTM4618"/>
              <a:extLst>
                <a:ext uri="{FF2B5EF4-FFF2-40B4-BE49-F238E27FC236}">
                  <a16:creationId xmlns:a16="http://schemas.microsoft.com/office/drawing/2014/main" id="{F415AABF-B20C-4541-BFAF-2AB5502E2329}"/>
                </a:ext>
              </a:extLst>
            </p:cNvPr>
            <p:cNvSpPr/>
            <p:nvPr/>
          </p:nvSpPr>
          <p:spPr>
            <a:xfrm rot="5400000">
              <a:off x="3378516" y="5346609"/>
              <a:ext cx="231542" cy="36259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61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A813E254-11E7-4E0F-B2F3-1BCA6D1001DA}"/>
                </a:ext>
              </a:extLst>
            </p:cNvPr>
            <p:cNvSpPr/>
            <p:nvPr/>
          </p:nvSpPr>
          <p:spPr>
            <a:xfrm>
              <a:off x="3844113" y="4486565"/>
              <a:ext cx="382583" cy="61131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2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F6754D6E-78C1-45F9-B848-AD8D9E73D904}"/>
                </a:ext>
              </a:extLst>
            </p:cNvPr>
            <p:cNvSpPr/>
            <p:nvPr/>
          </p:nvSpPr>
          <p:spPr>
            <a:xfrm>
              <a:off x="3844112" y="5136733"/>
              <a:ext cx="382583" cy="29550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CA008C72-DD61-41FC-A4E7-A381EC835F01}"/>
                </a:ext>
              </a:extLst>
            </p:cNvPr>
            <p:cNvSpPr/>
            <p:nvPr/>
          </p:nvSpPr>
          <p:spPr>
            <a:xfrm>
              <a:off x="3844111" y="5477147"/>
              <a:ext cx="382583" cy="295506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F364E8C-3684-4987-8C9C-F8F966977242}"/>
              </a:ext>
            </a:extLst>
          </p:cNvPr>
          <p:cNvGrpSpPr/>
          <p:nvPr/>
        </p:nvGrpSpPr>
        <p:grpSpPr>
          <a:xfrm>
            <a:off x="5542884" y="4888382"/>
            <a:ext cx="5204954" cy="718003"/>
            <a:chOff x="5531167" y="5559797"/>
            <a:chExt cx="5954128" cy="718003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BE67C6F-B822-499F-B57E-D64E53336DC2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C7A4B6B-3BD1-4B80-AD27-DE12FEF1BB1C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EB50C52-F9EC-40AA-81AA-10898663D218}"/>
                </a:ext>
              </a:extLst>
            </p:cNvPr>
            <p:cNvSpPr txBox="1"/>
            <p:nvPr/>
          </p:nvSpPr>
          <p:spPr>
            <a:xfrm>
              <a:off x="6846140" y="5967811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120640" y="75459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14158" y="6538388"/>
            <a:ext cx="2741542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</a:t>
            </a:r>
            <a:r>
              <a:rPr lang="en-US" altLang="zh-CN" i="0">
                <a:latin typeface="+mj-lt"/>
                <a:cs typeface="Arial Black" panose="020B0604020202020204" pitchFamily="34" charset="0"/>
              </a:rPr>
              <a:t>21</a:t>
            </a:r>
            <a:r>
              <a:rPr lang="en-US" i="0">
                <a:latin typeface="+mj-lt"/>
                <a:cs typeface="Arial Black" panose="020B0604020202020204" pitchFamily="34" charset="0"/>
              </a:rPr>
              <a:t>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38388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16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548011"/>
            <a:ext cx="1736452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7 </a:t>
            </a:r>
            <a:r>
              <a:rPr lang="en-US" sz="3000" b="1" dirty="0"/>
              <a:t>Page 2 of 4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0974DC3-5AE1-4946-BCD1-A56A31CA0F7D}"/>
              </a:ext>
            </a:extLst>
          </p:cNvPr>
          <p:cNvSpPr txBox="1"/>
          <p:nvPr/>
        </p:nvSpPr>
        <p:spPr>
          <a:xfrm>
            <a:off x="344954" y="3248188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V2000T, V585, or X690T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D5EA0F-F362-4D7E-BD66-CE2E7C23710A}"/>
              </a:ext>
            </a:extLst>
          </p:cNvPr>
          <p:cNvGrpSpPr/>
          <p:nvPr/>
        </p:nvGrpSpPr>
        <p:grpSpPr>
          <a:xfrm>
            <a:off x="298074" y="1004521"/>
            <a:ext cx="4535842" cy="2103120"/>
            <a:chOff x="107452" y="924756"/>
            <a:chExt cx="4535842" cy="2103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361C3F6-9385-4664-AB02-3384467F87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452" y="924756"/>
              <a:ext cx="4535842" cy="2103120"/>
              <a:chOff x="2694936" y="1675036"/>
              <a:chExt cx="6889385" cy="3194383"/>
            </a:xfrm>
          </p:grpSpPr>
          <p:pic>
            <p:nvPicPr>
              <p:cNvPr id="22" name="Picture 21" descr="A picture containing text, electronics, circuit&#10;&#10;Description automatically generated">
                <a:extLst>
                  <a:ext uri="{FF2B5EF4-FFF2-40B4-BE49-F238E27FC236}">
                    <a16:creationId xmlns:a16="http://schemas.microsoft.com/office/drawing/2014/main" id="{84BA0590-E3C3-4EA8-8BDF-C9FEAFD92A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393" t="3357" r="1168" b="12591"/>
              <a:stretch/>
            </p:blipFill>
            <p:spPr>
              <a:xfrm>
                <a:off x="2694936" y="1675036"/>
                <a:ext cx="6889385" cy="3194383"/>
              </a:xfrm>
              <a:prstGeom prst="rect">
                <a:avLst/>
              </a:prstGeom>
            </p:spPr>
          </p:pic>
          <p:sp>
            <p:nvSpPr>
              <p:cNvPr id="48" name="Rectangle: Rounded Corners 47">
                <a:hlinkClick r:id="rId10" action="ppaction://hlinksldjump" tooltip="LTM4618"/>
                <a:extLst>
                  <a:ext uri="{FF2B5EF4-FFF2-40B4-BE49-F238E27FC236}">
                    <a16:creationId xmlns:a16="http://schemas.microsoft.com/office/drawing/2014/main" id="{8E792403-EE09-4960-B5EA-5C5FF3012E6A}"/>
                  </a:ext>
                </a:extLst>
              </p:cNvPr>
              <p:cNvSpPr/>
              <p:nvPr/>
            </p:nvSpPr>
            <p:spPr>
              <a:xfrm rot="5400000">
                <a:off x="3656845" y="1578976"/>
                <a:ext cx="321727" cy="513848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Rounded Corners 48">
                <a:hlinkClick r:id="rId10" action="ppaction://hlinksldjump" tooltip="LTM4627"/>
                <a:extLst>
                  <a:ext uri="{FF2B5EF4-FFF2-40B4-BE49-F238E27FC236}">
                    <a16:creationId xmlns:a16="http://schemas.microsoft.com/office/drawing/2014/main" id="{48BCF11D-2334-466B-8AAB-5602C976171A}"/>
                  </a:ext>
                </a:extLst>
              </p:cNvPr>
              <p:cNvSpPr/>
              <p:nvPr/>
            </p:nvSpPr>
            <p:spPr>
              <a:xfrm rot="5400000">
                <a:off x="7787897" y="3381792"/>
                <a:ext cx="554246" cy="1557392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: Rounded Corners 50">
                <a:hlinkClick r:id="rId10" action="ppaction://hlinksldjump" tooltip="LTM4618"/>
                <a:extLst>
                  <a:ext uri="{FF2B5EF4-FFF2-40B4-BE49-F238E27FC236}">
                    <a16:creationId xmlns:a16="http://schemas.microsoft.com/office/drawing/2014/main" id="{19D6F923-9EDE-485E-95C5-0728B4A512F4}"/>
                  </a:ext>
                </a:extLst>
              </p:cNvPr>
              <p:cNvSpPr/>
              <p:nvPr/>
            </p:nvSpPr>
            <p:spPr>
              <a:xfrm rot="5400000">
                <a:off x="8386204" y="1748609"/>
                <a:ext cx="321732" cy="593295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: Rounded Corners 36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B8D69990-D4A0-4DAD-A21D-4DE35C2FF14A}"/>
                </a:ext>
              </a:extLst>
            </p:cNvPr>
            <p:cNvSpPr/>
            <p:nvPr/>
          </p:nvSpPr>
          <p:spPr>
            <a:xfrm rot="10800000">
              <a:off x="3777933" y="1648058"/>
              <a:ext cx="364905" cy="652380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E0B6C63C-4832-4942-BBC2-6F7D9A0C4A32}"/>
                </a:ext>
              </a:extLst>
            </p:cNvPr>
            <p:cNvSpPr/>
            <p:nvPr/>
          </p:nvSpPr>
          <p:spPr>
            <a:xfrm rot="10800000">
              <a:off x="3767450" y="1314310"/>
              <a:ext cx="364905" cy="255509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613D386-A4C5-4BC8-9066-7A47E1176573}"/>
              </a:ext>
            </a:extLst>
          </p:cNvPr>
          <p:cNvGrpSpPr/>
          <p:nvPr/>
        </p:nvGrpSpPr>
        <p:grpSpPr>
          <a:xfrm>
            <a:off x="111553" y="4029961"/>
            <a:ext cx="4987374" cy="2074749"/>
            <a:chOff x="179965" y="3939163"/>
            <a:chExt cx="4987374" cy="2074749"/>
          </a:xfrm>
        </p:grpSpPr>
        <p:pic>
          <p:nvPicPr>
            <p:cNvPr id="26" name="Picture 25" descr="A picture containing text, circuit, electronics&#10;&#10;Description automatically generated">
              <a:extLst>
                <a:ext uri="{FF2B5EF4-FFF2-40B4-BE49-F238E27FC236}">
                  <a16:creationId xmlns:a16="http://schemas.microsoft.com/office/drawing/2014/main" id="{E13B2C84-FD0B-492B-AEFC-21FD2F68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9965" y="3939163"/>
              <a:ext cx="4987374" cy="2074749"/>
            </a:xfrm>
            <a:prstGeom prst="rect">
              <a:avLst/>
            </a:prstGeom>
          </p:spPr>
        </p:pic>
        <p:sp>
          <p:nvSpPr>
            <p:cNvPr id="41" name="Rectangle: Rounded Corners 40">
              <a:hlinkClick r:id="rId10" action="ppaction://hlinksldjump" tooltip="LTM4618"/>
              <a:extLst>
                <a:ext uri="{FF2B5EF4-FFF2-40B4-BE49-F238E27FC236}">
                  <a16:creationId xmlns:a16="http://schemas.microsoft.com/office/drawing/2014/main" id="{7DE5E2F0-ADE7-488F-B048-C5F667AF73F4}"/>
                </a:ext>
              </a:extLst>
            </p:cNvPr>
            <p:cNvSpPr/>
            <p:nvPr/>
          </p:nvSpPr>
          <p:spPr>
            <a:xfrm rot="5400000">
              <a:off x="1051893" y="3884137"/>
              <a:ext cx="211819" cy="33830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hlinkClick r:id="rId10" action="ppaction://hlinksldjump" tooltip="LTM4618"/>
              <a:extLst>
                <a:ext uri="{FF2B5EF4-FFF2-40B4-BE49-F238E27FC236}">
                  <a16:creationId xmlns:a16="http://schemas.microsoft.com/office/drawing/2014/main" id="{56EC0863-923C-4E94-8FC3-FE8CFB5459D7}"/>
                </a:ext>
              </a:extLst>
            </p:cNvPr>
            <p:cNvSpPr/>
            <p:nvPr/>
          </p:nvSpPr>
          <p:spPr>
            <a:xfrm rot="5090144">
              <a:off x="4154816" y="3974337"/>
              <a:ext cx="190254" cy="36477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: Rounded Corners 51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0F2056F1-49AE-4C5A-A82E-15C23ADED800}"/>
                </a:ext>
              </a:extLst>
            </p:cNvPr>
            <p:cNvSpPr/>
            <p:nvPr/>
          </p:nvSpPr>
          <p:spPr>
            <a:xfrm rot="10581294">
              <a:off x="4125994" y="4265685"/>
              <a:ext cx="364905" cy="255509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9B1E2C0B-CB84-436D-9AB5-145CA6005C93}"/>
                </a:ext>
              </a:extLst>
            </p:cNvPr>
            <p:cNvSpPr/>
            <p:nvPr/>
          </p:nvSpPr>
          <p:spPr>
            <a:xfrm rot="10460774">
              <a:off x="4201624" y="4568220"/>
              <a:ext cx="364905" cy="6523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: Rounded Corners 61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719098EB-BD2E-4CD5-91E8-4ADB49DDC36A}"/>
                </a:ext>
              </a:extLst>
            </p:cNvPr>
            <p:cNvSpPr/>
            <p:nvPr/>
          </p:nvSpPr>
          <p:spPr>
            <a:xfrm rot="5400000">
              <a:off x="3978595" y="4879521"/>
              <a:ext cx="364905" cy="1110565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F069519-8817-4E40-A14C-E72482BE5FC1}"/>
              </a:ext>
            </a:extLst>
          </p:cNvPr>
          <p:cNvSpPr txBox="1"/>
          <p:nvPr/>
        </p:nvSpPr>
        <p:spPr>
          <a:xfrm>
            <a:off x="301091" y="6213345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V2000T, V585T, or X690T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648EAA8-27C8-456D-91BF-988A28D1A994}"/>
              </a:ext>
            </a:extLst>
          </p:cNvPr>
          <p:cNvGrpSpPr/>
          <p:nvPr/>
        </p:nvGrpSpPr>
        <p:grpSpPr>
          <a:xfrm>
            <a:off x="5448299" y="5430561"/>
            <a:ext cx="5139710" cy="706369"/>
            <a:chOff x="5531167" y="5559797"/>
            <a:chExt cx="5879493" cy="706369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AD02949-D9C7-4FD4-918E-B110CD4148FC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331967C-158D-40E2-8941-B12CFFB73D78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9E7B70F-156A-48B9-B408-144954740EF4}"/>
                </a:ext>
              </a:extLst>
            </p:cNvPr>
            <p:cNvSpPr txBox="1"/>
            <p:nvPr/>
          </p:nvSpPr>
          <p:spPr>
            <a:xfrm>
              <a:off x="6771505" y="5956177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graphicFrame>
        <p:nvGraphicFramePr>
          <p:cNvPr id="30" name="Table 48">
            <a:extLst>
              <a:ext uri="{FF2B5EF4-FFF2-40B4-BE49-F238E27FC236}">
                <a16:creationId xmlns:a16="http://schemas.microsoft.com/office/drawing/2014/main" id="{E0256BB8-0F35-4272-AD12-CF171D5C4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80257"/>
              </p:ext>
            </p:extLst>
          </p:nvPr>
        </p:nvGraphicFramePr>
        <p:xfrm>
          <a:off x="5448299" y="1737250"/>
          <a:ext cx="6400800" cy="179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LTM4657, LTM4649, LTM4600, LTM4626, LTM4627, 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LTM4625, LTM4624, LTM4622, LTM4622A, LTM4623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120640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5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7 </a:t>
            </a:r>
            <a:r>
              <a:rPr lang="en-US" sz="3000" b="1" dirty="0"/>
              <a:t>Page 3 of 4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8E6412E-1F9E-49B4-9B87-46539D463061}"/>
              </a:ext>
            </a:extLst>
          </p:cNvPr>
          <p:cNvGrpSpPr>
            <a:grpSpLocks noChangeAspect="1"/>
          </p:cNvGrpSpPr>
          <p:nvPr/>
        </p:nvGrpSpPr>
        <p:grpSpPr>
          <a:xfrm>
            <a:off x="276508" y="3313268"/>
            <a:ext cx="3676851" cy="3169447"/>
            <a:chOff x="3714417" y="1376076"/>
            <a:chExt cx="4763165" cy="4105848"/>
          </a:xfrm>
        </p:grpSpPr>
        <p:pic>
          <p:nvPicPr>
            <p:cNvPr id="18" name="Picture 17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4471CA8F-58AD-4D73-AB5B-9AC33E92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14417" y="1376076"/>
              <a:ext cx="4763165" cy="4105848"/>
            </a:xfrm>
            <a:prstGeom prst="rect">
              <a:avLst/>
            </a:prstGeom>
          </p:spPr>
        </p:pic>
        <p:sp>
          <p:nvSpPr>
            <p:cNvPr id="62" name="Rectangle: Rounded Corners 61">
              <a:hlinkClick r:id="rId10" action="ppaction://hlinksldjump" tooltip="LTM4618"/>
              <a:extLst>
                <a:ext uri="{FF2B5EF4-FFF2-40B4-BE49-F238E27FC236}">
                  <a16:creationId xmlns:a16="http://schemas.microsoft.com/office/drawing/2014/main" id="{48883A61-2975-4710-9356-3D466F1B60E6}"/>
                </a:ext>
              </a:extLst>
            </p:cNvPr>
            <p:cNvSpPr/>
            <p:nvPr/>
          </p:nvSpPr>
          <p:spPr>
            <a:xfrm rot="10800000">
              <a:off x="3793462" y="2366405"/>
              <a:ext cx="636828" cy="439150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96AB3A-4A5E-4785-B899-0E1853D1CD64}"/>
              </a:ext>
            </a:extLst>
          </p:cNvPr>
          <p:cNvGrpSpPr/>
          <p:nvPr/>
        </p:nvGrpSpPr>
        <p:grpSpPr>
          <a:xfrm>
            <a:off x="119380" y="784680"/>
            <a:ext cx="5115623" cy="2264132"/>
            <a:chOff x="182880" y="848180"/>
            <a:chExt cx="5115623" cy="2264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0691BB1-1CD2-434A-B7B8-EDB5DEDDD8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2880" y="848180"/>
              <a:ext cx="5115623" cy="2264132"/>
              <a:chOff x="2704698" y="1733313"/>
              <a:chExt cx="6892227" cy="3050443"/>
            </a:xfrm>
          </p:grpSpPr>
          <p:pic>
            <p:nvPicPr>
              <p:cNvPr id="8" name="Picture 7" descr="A picture containing text, electronics, circuit&#10;&#10;Description automatically generated">
                <a:extLst>
                  <a:ext uri="{FF2B5EF4-FFF2-40B4-BE49-F238E27FC236}">
                    <a16:creationId xmlns:a16="http://schemas.microsoft.com/office/drawing/2014/main" id="{4D880D77-1CEE-4DFD-BE00-097E9FE7CA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566" b="10053"/>
              <a:stretch/>
            </p:blipFill>
            <p:spPr>
              <a:xfrm>
                <a:off x="2704698" y="1733313"/>
                <a:ext cx="6892227" cy="3050443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hlinkClick r:id="rId10" action="ppaction://hlinksldjump" tooltip="LTM4628"/>
                <a:extLst>
                  <a:ext uri="{FF2B5EF4-FFF2-40B4-BE49-F238E27FC236}">
                    <a16:creationId xmlns:a16="http://schemas.microsoft.com/office/drawing/2014/main" id="{CBA8B336-6EDE-40CD-95C4-05BDB1B725CD}"/>
                  </a:ext>
                </a:extLst>
              </p:cNvPr>
              <p:cNvSpPr/>
              <p:nvPr/>
            </p:nvSpPr>
            <p:spPr>
              <a:xfrm rot="10800000">
                <a:off x="8752083" y="2930946"/>
                <a:ext cx="475529" cy="953498"/>
              </a:xfrm>
              <a:prstGeom prst="roundRect">
                <a:avLst/>
              </a:prstGeom>
              <a:noFill/>
              <a:ln w="28575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L-Shape 32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DEEECEAD-F12B-47DA-8B9E-61812B95026D}"/>
                </a:ext>
              </a:extLst>
            </p:cNvPr>
            <p:cNvSpPr/>
            <p:nvPr/>
          </p:nvSpPr>
          <p:spPr>
            <a:xfrm rot="10800000" flipH="1">
              <a:off x="4221649" y="1314874"/>
              <a:ext cx="872628" cy="1505327"/>
            </a:xfrm>
            <a:prstGeom prst="corner">
              <a:avLst>
                <a:gd name="adj1" fmla="val 40845"/>
                <a:gd name="adj2" fmla="val 41176"/>
              </a:avLst>
            </a:prstGeom>
            <a:noFill/>
            <a:ln w="28575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8826167E-346B-4833-B36F-4548E8A31AB9}"/>
                </a:ext>
              </a:extLst>
            </p:cNvPr>
            <p:cNvSpPr/>
            <p:nvPr/>
          </p:nvSpPr>
          <p:spPr>
            <a:xfrm rot="10800000">
              <a:off x="4675526" y="2513182"/>
              <a:ext cx="352952" cy="353858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D6FB90F-C88D-44F6-B757-6E72089CBCDA}"/>
              </a:ext>
            </a:extLst>
          </p:cNvPr>
          <p:cNvSpPr txBox="1"/>
          <p:nvPr/>
        </p:nvSpPr>
        <p:spPr>
          <a:xfrm>
            <a:off x="390737" y="3063458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H580T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38" name="Table 48">
            <a:extLst>
              <a:ext uri="{FF2B5EF4-FFF2-40B4-BE49-F238E27FC236}">
                <a16:creationId xmlns:a16="http://schemas.microsoft.com/office/drawing/2014/main" id="{F48BF79D-B442-476D-A62D-BC6CD6A12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471823"/>
              </p:ext>
            </p:extLst>
          </p:nvPr>
        </p:nvGraphicFramePr>
        <p:xfrm>
          <a:off x="5608320" y="1314874"/>
          <a:ext cx="6400800" cy="179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LTM4705, LTM4642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40" name="Rectangle: Rounded Corners 39">
            <a:hlinkClick r:id="rId10" action="ppaction://hlinksldjump" tooltip="LTM4618"/>
            <a:extLst>
              <a:ext uri="{FF2B5EF4-FFF2-40B4-BE49-F238E27FC236}">
                <a16:creationId xmlns:a16="http://schemas.microsoft.com/office/drawing/2014/main" id="{C97FDCF5-3F3F-4E99-8BCC-B4CC50D856A7}"/>
              </a:ext>
            </a:extLst>
          </p:cNvPr>
          <p:cNvSpPr/>
          <p:nvPr/>
        </p:nvSpPr>
        <p:spPr>
          <a:xfrm rot="10800000">
            <a:off x="3320438" y="4138862"/>
            <a:ext cx="491589" cy="231895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hlinkClick r:id="rId10" action="ppaction://hlinksldjump" tooltip="LTM4627"/>
            <a:extLst>
              <a:ext uri="{FF2B5EF4-FFF2-40B4-BE49-F238E27FC236}">
                <a16:creationId xmlns:a16="http://schemas.microsoft.com/office/drawing/2014/main" id="{2491C3C5-4ABF-4E1E-B129-CA928FAB6A84}"/>
              </a:ext>
            </a:extLst>
          </p:cNvPr>
          <p:cNvSpPr/>
          <p:nvPr/>
        </p:nvSpPr>
        <p:spPr>
          <a:xfrm rot="10800000">
            <a:off x="3330062" y="4416731"/>
            <a:ext cx="491589" cy="906039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hlinkClick r:id="rId10" action="ppaction://hlinksldjump" tooltip="LTM4627"/>
            <a:extLst>
              <a:ext uri="{FF2B5EF4-FFF2-40B4-BE49-F238E27FC236}">
                <a16:creationId xmlns:a16="http://schemas.microsoft.com/office/drawing/2014/main" id="{2997742A-6B4E-48D3-BAD4-C97197B4F7D9}"/>
              </a:ext>
            </a:extLst>
          </p:cNvPr>
          <p:cNvSpPr/>
          <p:nvPr/>
        </p:nvSpPr>
        <p:spPr>
          <a:xfrm rot="10800000">
            <a:off x="386338" y="5181201"/>
            <a:ext cx="491589" cy="555456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hlinkClick r:id="rId10" action="ppaction://hlinksldjump" tooltip="LTM4620"/>
            <a:extLst>
              <a:ext uri="{FF2B5EF4-FFF2-40B4-BE49-F238E27FC236}">
                <a16:creationId xmlns:a16="http://schemas.microsoft.com/office/drawing/2014/main" id="{B3F2BC8E-5386-4D3E-82C8-B8B3A05429FE}"/>
              </a:ext>
            </a:extLst>
          </p:cNvPr>
          <p:cNvSpPr/>
          <p:nvPr/>
        </p:nvSpPr>
        <p:spPr>
          <a:xfrm rot="10800000">
            <a:off x="3339687" y="5378454"/>
            <a:ext cx="491589" cy="473706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8">
            <a:extLst>
              <a:ext uri="{FF2B5EF4-FFF2-40B4-BE49-F238E27FC236}">
                <a16:creationId xmlns:a16="http://schemas.microsoft.com/office/drawing/2014/main" id="{6A5DAA89-4A40-4D43-A245-E43D669D4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822969"/>
              </p:ext>
            </p:extLst>
          </p:nvPr>
        </p:nvGraphicFramePr>
        <p:xfrm>
          <a:off x="5608320" y="3797927"/>
          <a:ext cx="6400800" cy="1798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LTM4657, LTM4649, LTM4600, LTM4626, LTM4627, 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LTM4625, LTM4624, LTM4622, LTM4622A, LTM4623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CE53D35E-5CAE-45FF-ACA8-BB5F2A0016B2}"/>
              </a:ext>
            </a:extLst>
          </p:cNvPr>
          <p:cNvSpPr txBox="1"/>
          <p:nvPr/>
        </p:nvSpPr>
        <p:spPr>
          <a:xfrm>
            <a:off x="386338" y="6578070"/>
            <a:ext cx="3522677" cy="439843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V2000T, X690T, or V585T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846EC0-78D8-4401-B563-1340DE9EDCE0}"/>
              </a:ext>
            </a:extLst>
          </p:cNvPr>
          <p:cNvGrpSpPr/>
          <p:nvPr/>
        </p:nvGrpSpPr>
        <p:grpSpPr>
          <a:xfrm>
            <a:off x="5652909" y="5913877"/>
            <a:ext cx="5152744" cy="705881"/>
            <a:chOff x="5531167" y="5559797"/>
            <a:chExt cx="5894404" cy="70588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7DA57BE-0762-4EED-9000-8C45F89BEDBC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0555A47-4D89-4117-9450-559A09CB2C2D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56A4D5-2E4F-4139-8AC8-18AD44EF2024}"/>
                </a:ext>
              </a:extLst>
            </p:cNvPr>
            <p:cNvSpPr txBox="1"/>
            <p:nvPr/>
          </p:nvSpPr>
          <p:spPr>
            <a:xfrm>
              <a:off x="6786416" y="5955689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 http://www.hitechglobal.com/index.htm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15491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7 </a:t>
            </a:r>
            <a:r>
              <a:rPr lang="en-US" sz="3000" b="1" dirty="0"/>
              <a:t>Page 4 of 4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3E3A1B-5439-4F04-8D08-6C2A36F1A190}"/>
              </a:ext>
            </a:extLst>
          </p:cNvPr>
          <p:cNvGrpSpPr>
            <a:grpSpLocks noChangeAspect="1"/>
          </p:cNvGrpSpPr>
          <p:nvPr/>
        </p:nvGrpSpPr>
        <p:grpSpPr>
          <a:xfrm>
            <a:off x="77900" y="3989718"/>
            <a:ext cx="3858400" cy="2834640"/>
            <a:chOff x="1776650" y="2200525"/>
            <a:chExt cx="7143750" cy="5248275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B65907D-991B-4263-A4B9-FB40E639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76650" y="2200525"/>
              <a:ext cx="7143750" cy="5248275"/>
            </a:xfrm>
            <a:prstGeom prst="rect">
              <a:avLst/>
            </a:prstGeom>
          </p:spPr>
        </p:pic>
        <p:sp>
          <p:nvSpPr>
            <p:cNvPr id="52" name="Rectangle: Rounded Corners 51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B4D50314-3ABD-4ADF-8BAE-AA67BEC7076E}"/>
                </a:ext>
              </a:extLst>
            </p:cNvPr>
            <p:cNvSpPr/>
            <p:nvPr/>
          </p:nvSpPr>
          <p:spPr>
            <a:xfrm rot="10800000">
              <a:off x="7361459" y="3952210"/>
              <a:ext cx="406126" cy="619790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7E9EBE-219E-4377-9252-7FC2465ADF18}"/>
              </a:ext>
            </a:extLst>
          </p:cNvPr>
          <p:cNvGrpSpPr>
            <a:grpSpLocks noChangeAspect="1"/>
          </p:cNvGrpSpPr>
          <p:nvPr/>
        </p:nvGrpSpPr>
        <p:grpSpPr>
          <a:xfrm>
            <a:off x="58952" y="685400"/>
            <a:ext cx="3484345" cy="2939916"/>
            <a:chOff x="3680260" y="608291"/>
            <a:chExt cx="3048000" cy="2571750"/>
          </a:xfrm>
        </p:grpSpPr>
        <p:pic>
          <p:nvPicPr>
            <p:cNvPr id="8194" name="Picture 2" descr="Virtex-7™  10G/40G/100G Optical Interface FPGA Platform">
              <a:extLst>
                <a:ext uri="{FF2B5EF4-FFF2-40B4-BE49-F238E27FC236}">
                  <a16:creationId xmlns:a16="http://schemas.microsoft.com/office/drawing/2014/main" id="{1519044E-E44C-49AA-ADBC-AF2B6A844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0260" y="608291"/>
              <a:ext cx="3048000" cy="257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: Rounded Corners 64">
              <a:hlinkClick r:id="rId10" action="ppaction://hlinksldjump" tooltip="LTM4618"/>
              <a:extLst>
                <a:ext uri="{FF2B5EF4-FFF2-40B4-BE49-F238E27FC236}">
                  <a16:creationId xmlns:a16="http://schemas.microsoft.com/office/drawing/2014/main" id="{B065FD63-FCF8-478B-A149-3E901992F8FF}"/>
                </a:ext>
              </a:extLst>
            </p:cNvPr>
            <p:cNvSpPr/>
            <p:nvPr/>
          </p:nvSpPr>
          <p:spPr>
            <a:xfrm rot="10800000">
              <a:off x="4260592" y="834401"/>
              <a:ext cx="175679" cy="242778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B80B4B17-EB85-4968-94BE-B0A819F11E48}"/>
                </a:ext>
              </a:extLst>
            </p:cNvPr>
            <p:cNvSpPr/>
            <p:nvPr/>
          </p:nvSpPr>
          <p:spPr>
            <a:xfrm rot="10800000">
              <a:off x="4310907" y="2595300"/>
              <a:ext cx="797773" cy="303185"/>
            </a:xfrm>
            <a:prstGeom prst="roundRect">
              <a:avLst/>
            </a:prstGeom>
            <a:noFill/>
            <a:ln w="28575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3201BF8-93BB-4075-91B2-34EC2C6DFC24}"/>
              </a:ext>
            </a:extLst>
          </p:cNvPr>
          <p:cNvSpPr txBox="1"/>
          <p:nvPr/>
        </p:nvSpPr>
        <p:spPr>
          <a:xfrm>
            <a:off x="376830" y="3673703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X485T, X690T, or V2000T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34" name="Table 48">
            <a:extLst>
              <a:ext uri="{FF2B5EF4-FFF2-40B4-BE49-F238E27FC236}">
                <a16:creationId xmlns:a16="http://schemas.microsoft.com/office/drawing/2014/main" id="{26639F3C-01E6-4133-BB03-5C83264DB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59241"/>
              </p:ext>
            </p:extLst>
          </p:nvPr>
        </p:nvGraphicFramePr>
        <p:xfrm>
          <a:off x="5377550" y="1051160"/>
          <a:ext cx="6400800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LTM4657, LTM4649, LTM4600, LTM4626, LTM4627, 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LTM4625, LTM4624, LTM4622, LTM4622A, LTM4623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7847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120850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LTM4705, LTM4642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35" name="Rectangle: Rounded Corners 34">
            <a:hlinkClick r:id="rId10" action="ppaction://hlinksldjump" tooltip="LTM4618"/>
            <a:extLst>
              <a:ext uri="{FF2B5EF4-FFF2-40B4-BE49-F238E27FC236}">
                <a16:creationId xmlns:a16="http://schemas.microsoft.com/office/drawing/2014/main" id="{5FA99EBF-57F9-4ECE-98A4-52C1CDC517CD}"/>
              </a:ext>
            </a:extLst>
          </p:cNvPr>
          <p:cNvSpPr/>
          <p:nvPr/>
        </p:nvSpPr>
        <p:spPr>
          <a:xfrm rot="10800000">
            <a:off x="1808583" y="939563"/>
            <a:ext cx="337850" cy="277534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hlinkClick r:id="rId10" action="ppaction://hlinksldjump" tooltip="LTM4620"/>
            <a:extLst>
              <a:ext uri="{FF2B5EF4-FFF2-40B4-BE49-F238E27FC236}">
                <a16:creationId xmlns:a16="http://schemas.microsoft.com/office/drawing/2014/main" id="{BB3CF753-0F03-4D72-AF89-0C908EA174FE}"/>
              </a:ext>
            </a:extLst>
          </p:cNvPr>
          <p:cNvSpPr/>
          <p:nvPr/>
        </p:nvSpPr>
        <p:spPr>
          <a:xfrm rot="10800000">
            <a:off x="975177" y="949114"/>
            <a:ext cx="200829" cy="277534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hlinkClick r:id="rId10" action="ppaction://hlinksldjump" tooltip="LTM4627"/>
            <a:extLst>
              <a:ext uri="{FF2B5EF4-FFF2-40B4-BE49-F238E27FC236}">
                <a16:creationId xmlns:a16="http://schemas.microsoft.com/office/drawing/2014/main" id="{77A9620D-D1B9-4E63-8635-F8D0B7F98E31}"/>
              </a:ext>
            </a:extLst>
          </p:cNvPr>
          <p:cNvSpPr/>
          <p:nvPr/>
        </p:nvSpPr>
        <p:spPr>
          <a:xfrm rot="10800000">
            <a:off x="1521516" y="934785"/>
            <a:ext cx="247906" cy="291862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hlinkClick r:id="rId10" action="ppaction://hlinksldjump" tooltip="LTM4628"/>
            <a:extLst>
              <a:ext uri="{FF2B5EF4-FFF2-40B4-BE49-F238E27FC236}">
                <a16:creationId xmlns:a16="http://schemas.microsoft.com/office/drawing/2014/main" id="{94F8689A-2D04-4E66-B27E-CC5E2EFE7FE4}"/>
              </a:ext>
            </a:extLst>
          </p:cNvPr>
          <p:cNvSpPr/>
          <p:nvPr/>
        </p:nvSpPr>
        <p:spPr>
          <a:xfrm rot="10800000">
            <a:off x="1223166" y="941950"/>
            <a:ext cx="247906" cy="291862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hlinkClick r:id="rId10" action="ppaction://hlinksldjump" tooltip="LTM4627"/>
            <a:extLst>
              <a:ext uri="{FF2B5EF4-FFF2-40B4-BE49-F238E27FC236}">
                <a16:creationId xmlns:a16="http://schemas.microsoft.com/office/drawing/2014/main" id="{7BCD009B-F555-433A-8138-47A70AD7F5D9}"/>
              </a:ext>
            </a:extLst>
          </p:cNvPr>
          <p:cNvSpPr/>
          <p:nvPr/>
        </p:nvSpPr>
        <p:spPr>
          <a:xfrm rot="10800000">
            <a:off x="3075354" y="5541988"/>
            <a:ext cx="219352" cy="334754"/>
          </a:xfrm>
          <a:prstGeom prst="roundRect">
            <a:avLst/>
          </a:prstGeom>
          <a:noFill/>
          <a:ln w="28575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4" name="Table 48">
            <a:extLst>
              <a:ext uri="{FF2B5EF4-FFF2-40B4-BE49-F238E27FC236}">
                <a16:creationId xmlns:a16="http://schemas.microsoft.com/office/drawing/2014/main" id="{FF5C69EB-1A7C-44AC-AD73-3B59A56C04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543856"/>
              </p:ext>
            </p:extLst>
          </p:nvPr>
        </p:nvGraphicFramePr>
        <p:xfrm>
          <a:off x="5377550" y="4052182"/>
          <a:ext cx="6400800" cy="975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38F9ED18-404D-4F5B-94F3-1C20009AD7F1}"/>
              </a:ext>
            </a:extLst>
          </p:cNvPr>
          <p:cNvSpPr txBox="1"/>
          <p:nvPr/>
        </p:nvSpPr>
        <p:spPr>
          <a:xfrm rot="5400000">
            <a:off x="1707909" y="6774488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Virtex-7 V2000Ts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5FAAC7A-DAF6-4C62-A317-8C5B626AC35D}"/>
              </a:ext>
            </a:extLst>
          </p:cNvPr>
          <p:cNvGrpSpPr/>
          <p:nvPr/>
        </p:nvGrpSpPr>
        <p:grpSpPr>
          <a:xfrm>
            <a:off x="5377550" y="5492648"/>
            <a:ext cx="5148336" cy="715747"/>
            <a:chOff x="5531167" y="5559797"/>
            <a:chExt cx="5889361" cy="71574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CE6BC3A-ACE1-47BB-90AB-D2B3C7E09904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F429D4-9BF0-4B93-96A0-39E46B576D05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E87858C-C79F-4A8A-AE25-D78BC675AAA9}"/>
                </a:ext>
              </a:extLst>
            </p:cNvPr>
            <p:cNvSpPr txBox="1"/>
            <p:nvPr/>
          </p:nvSpPr>
          <p:spPr>
            <a:xfrm>
              <a:off x="6781373" y="5965555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6A9471-8D65-4972-AD4E-08C31AFF523C}"/>
              </a:ext>
            </a:extLst>
          </p:cNvPr>
          <p:cNvCxnSpPr/>
          <p:nvPr/>
        </p:nvCxnSpPr>
        <p:spPr>
          <a:xfrm flipH="1">
            <a:off x="5029200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8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3718" y="6543096"/>
            <a:ext cx="2741542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57075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19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566698"/>
            <a:ext cx="1981220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Kintex 7</a:t>
            </a:r>
            <a:endParaRPr lang="en-US" sz="3000" b="1" dirty="0"/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50" name="Table 48">
            <a:extLst>
              <a:ext uri="{FF2B5EF4-FFF2-40B4-BE49-F238E27FC236}">
                <a16:creationId xmlns:a16="http://schemas.microsoft.com/office/drawing/2014/main" id="{0F28F799-E7B6-4B29-B535-E798CFB6B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366291"/>
              </p:ext>
            </p:extLst>
          </p:nvPr>
        </p:nvGraphicFramePr>
        <p:xfrm>
          <a:off x="5004443" y="1518630"/>
          <a:ext cx="7001932" cy="2413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92722872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55612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b="1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LTM4646,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LTM4601, LTM4626, LTM4701, LTM4600, LTM4649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600" b="1"/>
                        <a:t>System Power, FMC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LTM4657, LTM4649, LTM4600, LTM4626, LTM4627, 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LTM4625, LTM4624, LTM4622, LTM4622A, LTM4623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System Power, I/O</a:t>
                      </a:r>
                      <a:endParaRPr lang="en-US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LTM4705, LTM4642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07015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C8788BBC-39DB-4542-B502-5D31E7D4EE25}"/>
              </a:ext>
            </a:extLst>
          </p:cNvPr>
          <p:cNvGrpSpPr>
            <a:grpSpLocks noChangeAspect="1"/>
          </p:cNvGrpSpPr>
          <p:nvPr/>
        </p:nvGrpSpPr>
        <p:grpSpPr>
          <a:xfrm>
            <a:off x="257598" y="1370034"/>
            <a:ext cx="4480560" cy="2748398"/>
            <a:chOff x="253016" y="1069793"/>
            <a:chExt cx="4770224" cy="292608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37C131-1D2D-40E7-8986-65A718F7DC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3016" y="1069793"/>
              <a:ext cx="4770224" cy="2926080"/>
              <a:chOff x="192298" y="623894"/>
              <a:chExt cx="6322138" cy="3878030"/>
            </a:xfrm>
          </p:grpSpPr>
          <p:pic>
            <p:nvPicPr>
              <p:cNvPr id="12" name="Picture 11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6072C20C-BDD5-44D8-A452-8896010C7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5218" b="13225"/>
              <a:stretch/>
            </p:blipFill>
            <p:spPr>
              <a:xfrm>
                <a:off x="192298" y="623894"/>
                <a:ext cx="6322138" cy="3878030"/>
              </a:xfrm>
              <a:prstGeom prst="rect">
                <a:avLst/>
              </a:prstGeom>
            </p:spPr>
          </p:pic>
          <p:sp>
            <p:nvSpPr>
              <p:cNvPr id="35" name="Rectangle: Rounded Corners 34">
                <a:hlinkClick r:id="rId10" action="ppaction://hlinksldjump" tooltip="LTM4628"/>
                <a:extLst>
                  <a:ext uri="{FF2B5EF4-FFF2-40B4-BE49-F238E27FC236}">
                    <a16:creationId xmlns:a16="http://schemas.microsoft.com/office/drawing/2014/main" id="{CAE50460-8643-41DF-B3DF-A41C2AC16872}"/>
                  </a:ext>
                </a:extLst>
              </p:cNvPr>
              <p:cNvSpPr/>
              <p:nvPr/>
            </p:nvSpPr>
            <p:spPr>
              <a:xfrm rot="16200000">
                <a:off x="3603356" y="695779"/>
                <a:ext cx="640256" cy="624753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hlinkClick r:id="rId10" action="ppaction://hlinksldjump" tooltip="LTM4618"/>
                <a:extLst>
                  <a:ext uri="{FF2B5EF4-FFF2-40B4-BE49-F238E27FC236}">
                    <a16:creationId xmlns:a16="http://schemas.microsoft.com/office/drawing/2014/main" id="{07D8927A-976B-40B9-B46B-0D7B989BF059}"/>
                  </a:ext>
                </a:extLst>
              </p:cNvPr>
              <p:cNvSpPr/>
              <p:nvPr/>
            </p:nvSpPr>
            <p:spPr>
              <a:xfrm rot="16200000">
                <a:off x="3459038" y="3054776"/>
                <a:ext cx="503032" cy="1453386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: Rounded Corners 18">
              <a:hlinkClick r:id="rId10" action="ppaction://hlinksldjump" tooltip="LTM4627"/>
              <a:extLst>
                <a:ext uri="{FF2B5EF4-FFF2-40B4-BE49-F238E27FC236}">
                  <a16:creationId xmlns:a16="http://schemas.microsoft.com/office/drawing/2014/main" id="{7DC4F2A2-C146-47B9-8841-BD356F05FB73}"/>
                </a:ext>
              </a:extLst>
            </p:cNvPr>
            <p:cNvSpPr/>
            <p:nvPr/>
          </p:nvSpPr>
          <p:spPr>
            <a:xfrm rot="16200000">
              <a:off x="3319608" y="1124030"/>
              <a:ext cx="483091" cy="471393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hlinkClick r:id="rId10" action="ppaction://hlinksldjump" tooltip="LTM4628"/>
              <a:extLst>
                <a:ext uri="{FF2B5EF4-FFF2-40B4-BE49-F238E27FC236}">
                  <a16:creationId xmlns:a16="http://schemas.microsoft.com/office/drawing/2014/main" id="{DA94841F-6426-42D3-9A82-F2F0BDCBCEE7}"/>
                </a:ext>
              </a:extLst>
            </p:cNvPr>
            <p:cNvSpPr/>
            <p:nvPr/>
          </p:nvSpPr>
          <p:spPr>
            <a:xfrm rot="16200000">
              <a:off x="3812465" y="1124032"/>
              <a:ext cx="483091" cy="471393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A18863D-EE57-4979-B995-8CB02C6FEC5B}"/>
              </a:ext>
            </a:extLst>
          </p:cNvPr>
          <p:cNvSpPr txBox="1"/>
          <p:nvPr/>
        </p:nvSpPr>
        <p:spPr>
          <a:xfrm>
            <a:off x="327192" y="4365548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Kintex-7 K325T or K410T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C9085E-287F-4033-969B-E97EA6830F58}"/>
              </a:ext>
            </a:extLst>
          </p:cNvPr>
          <p:cNvGrpSpPr/>
          <p:nvPr/>
        </p:nvGrpSpPr>
        <p:grpSpPr>
          <a:xfrm>
            <a:off x="5004443" y="4316000"/>
            <a:ext cx="5146123" cy="724366"/>
            <a:chOff x="5531167" y="5559797"/>
            <a:chExt cx="5886830" cy="72436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F2D926-B3DB-4C40-B624-46DD8989C14C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436A06-3AC9-467A-AE86-C3ABA40B8E39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6DC9DB-4D32-4B03-A77B-E3AE6870684D}"/>
                </a:ext>
              </a:extLst>
            </p:cNvPr>
            <p:cNvSpPr txBox="1"/>
            <p:nvPr/>
          </p:nvSpPr>
          <p:spPr>
            <a:xfrm>
              <a:off x="6778842" y="5974174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4738158" y="733424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49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37111-D2D5-4318-968D-FDC239690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1091" y="6460795"/>
            <a:ext cx="5024654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  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DB5FF-60FC-4344-B4FE-F891650BD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60795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E82BE4-D36B-48E2-B0C3-77EFE0D3A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460795"/>
            <a:ext cx="1372351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7EB38-5F4F-463C-89D7-6174BCABDA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0"/>
            <a:ext cx="10206038" cy="738188"/>
          </a:xfrm>
        </p:spPr>
        <p:txBody>
          <a:bodyPr/>
          <a:lstStyle/>
          <a:p>
            <a:r>
              <a:rPr lang="en-US" sz="3000" b="1"/>
              <a:t>µModule</a:t>
            </a:r>
            <a:r>
              <a:rPr lang="en-US" sz="3000" b="1" baseline="30000"/>
              <a:t> </a:t>
            </a:r>
            <a:r>
              <a:rPr lang="en-US" sz="3000" b="1"/>
              <a:t>Regulators for Optical Modules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A358F232-7EC6-463A-8C34-B8BDEFFEF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112493"/>
              </p:ext>
            </p:extLst>
          </p:nvPr>
        </p:nvGraphicFramePr>
        <p:xfrm>
          <a:off x="155447" y="986990"/>
          <a:ext cx="11870916" cy="452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467917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59316827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530463472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1149774034"/>
                    </a:ext>
                  </a:extLst>
                </a:gridCol>
                <a:gridCol w="1226298">
                  <a:extLst>
                    <a:ext uri="{9D8B030D-6E8A-4147-A177-3AD203B41FA5}">
                      <a16:colId xmlns:a16="http://schemas.microsoft.com/office/drawing/2014/main" val="4205022919"/>
                    </a:ext>
                  </a:extLst>
                </a:gridCol>
                <a:gridCol w="1226298">
                  <a:extLst>
                    <a:ext uri="{9D8B030D-6E8A-4147-A177-3AD203B41FA5}">
                      <a16:colId xmlns:a16="http://schemas.microsoft.com/office/drawing/2014/main" val="299646746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59337598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016853302"/>
                    </a:ext>
                  </a:extLst>
                </a:gridCol>
              </a:tblGrid>
              <a:tr h="45720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Function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Package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100" b="1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 V</a:t>
                      </a:r>
                      <a:r>
                        <a:rPr lang="en-US" sz="1600" b="1" baseline="-25000">
                          <a:solidFill>
                            <a:schemeClr val="bg1"/>
                          </a:solidFill>
                        </a:rPr>
                        <a:t>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r>
                        <a:rPr lang="en-US" sz="1600" b="1" kern="1200" baseline="-25000">
                          <a:solidFill>
                            <a:schemeClr val="bg1"/>
                          </a:solidFill>
                          <a:effectLst/>
                        </a:rPr>
                        <a:t>OUT</a:t>
                      </a:r>
                      <a:endParaRPr lang="en-US" sz="16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en-US" sz="1600" b="1" kern="1200" baseline="-25000">
                          <a:solidFill>
                            <a:schemeClr val="bg1"/>
                          </a:solidFill>
                          <a:effectLst/>
                        </a:rPr>
                        <a:t>OUT</a:t>
                      </a:r>
                      <a:endParaRPr lang="en-US" sz="16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Part #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38723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X-Y (sort)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Height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</a:rPr>
                        <a:t>Place on Topside or Backside PCB </a:t>
                      </a: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QSFP-DD, -28, OSFP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1" baseline="-250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29964"/>
                  </a:ext>
                </a:extLst>
              </a:tr>
              <a:tr h="365760">
                <a:tc rowSpan="6"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Step-Down</a:t>
                      </a:r>
                    </a:p>
                    <a:p>
                      <a:pPr algn="ctr"/>
                      <a:r>
                        <a:rPr lang="en-US" sz="1200" b="1"/>
                        <a:t>(Buck)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 x 4mm </a:t>
                      </a:r>
                    </a:p>
                  </a:txBody>
                  <a:tcPr anchor="ctr"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/>
                        <a:t>1.18mm LGA</a:t>
                      </a:r>
                    </a:p>
                    <a:p>
                      <a:pPr algn="l"/>
                      <a:r>
                        <a:rPr lang="en-US" sz="1200" b="0"/>
                        <a:t>1.48mm BGA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Backside &amp; Topside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2.25V to 3.6V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0.5 to 2.5V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Dual 2A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LTM4691</a:t>
                      </a:r>
                      <a:endParaRPr lang="en-US" sz="1200" b="1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45003028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x 4mm</a:t>
                      </a:r>
                    </a:p>
                  </a:txBody>
                  <a:tcPr anchor="ctr"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/>
                        <a:t>4.32mm LGA</a:t>
                      </a:r>
                    </a:p>
                    <a:p>
                      <a:pPr algn="l"/>
                      <a:r>
                        <a:rPr lang="en-US" sz="1200" b="0"/>
                        <a:t>4.62mm BGA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Topside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2.25V to 5.5V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0.5V to V</a:t>
                      </a:r>
                      <a:r>
                        <a:rPr lang="en-US" sz="1200" b="0" baseline="-25000" dirty="0"/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10A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LTM4658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35976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x 4mm</a:t>
                      </a:r>
                    </a:p>
                  </a:txBody>
                  <a:tcPr anchor="ctr"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1.43mm LGA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Backside &amp; Topside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2.25V to 5.5V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0.5V to V</a:t>
                      </a:r>
                      <a:r>
                        <a:rPr lang="en-US" sz="1200" b="0" baseline="-25000" dirty="0"/>
                        <a:t>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baseline="0" dirty="0"/>
                        <a:t>10A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LTM4659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844246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4 x 4mm</a:t>
                      </a:r>
                    </a:p>
                  </a:txBody>
                  <a:tcPr anchor="ctr">
                    <a:solidFill>
                      <a:srgbClr val="CBE3D3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0" kern="1200">
                          <a:effectLst/>
                        </a:rPr>
                        <a:t>2.1mm BGA</a:t>
                      </a:r>
                      <a:endParaRPr lang="en-US" sz="1200" b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Topside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2.7V to 17V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kern="1200">
                          <a:effectLst/>
                        </a:rPr>
                        <a:t>0.6V to 1.8V</a:t>
                      </a:r>
                      <a:endParaRPr lang="en-US" sz="1200" b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Quad 1.2A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LTM4668</a:t>
                      </a:r>
                      <a:endParaRPr lang="en-US" sz="1200" b="1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243344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/>
                      <a:endParaRPr lang="en-US" sz="12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0.6V to 5.5V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LTM4668A</a:t>
                      </a:r>
                      <a:endParaRPr lang="en-US" sz="1200" b="1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046241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 x 12mm</a:t>
                      </a:r>
                    </a:p>
                  </a:txBody>
                  <a:tcPr anchor="ctr"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/>
                        <a:t>3.53mm BGA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Topside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>
                          <a:latin typeface="+mn-lt"/>
                        </a:rPr>
                        <a:t>2.5V to 5.5V</a:t>
                      </a:r>
                      <a:endParaRPr lang="en-US" sz="1200" b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0.4V to 3.6V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Quad 8A</a:t>
                      </a:r>
                    </a:p>
                    <a:p>
                      <a:pPr algn="ctr"/>
                      <a:r>
                        <a:rPr lang="en-US" sz="1200" b="0" dirty="0"/>
                        <a:t>Silent Switcher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LTM4710-1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91736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Step Up &amp; Down</a:t>
                      </a:r>
                    </a:p>
                    <a:p>
                      <a:pPr algn="ctr"/>
                      <a:r>
                        <a:rPr lang="en-US" altLang="zh-CN" sz="1200" b="1" dirty="0"/>
                        <a:t>(Buck-Boost)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3.5 x 4mm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/>
                        <a:t>1.25mm LGA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Backside &amp; Topside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+mn-lt"/>
                        </a:rPr>
                        <a:t>2.6V to 5.5V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/>
                        <a:t>1.8V to 5.5V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Buck &amp; Buck-Boost: 2A</a:t>
                      </a:r>
                    </a:p>
                    <a:p>
                      <a:pPr algn="ctr"/>
                      <a:r>
                        <a:rPr lang="en-US" sz="1200" b="0"/>
                        <a:t>Boost: 1A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LTM4693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51344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TEC </a:t>
                      </a:r>
                    </a:p>
                    <a:p>
                      <a:pPr algn="ctr"/>
                      <a:r>
                        <a:rPr lang="en-US" sz="1200" b="1"/>
                        <a:t>(Thermoelectric Cooler)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3.5 x 4mm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1.3mm LGA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Backside &amp; Topside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>
                          <a:latin typeface="+mn-lt"/>
                        </a:rPr>
                        <a:t>2.7V</a:t>
                      </a:r>
                      <a:r>
                        <a:rPr lang="en-US" sz="1200" b="0">
                          <a:latin typeface="+mn-lt"/>
                        </a:rPr>
                        <a:t> to 5.5V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+mn-lt"/>
                        </a:rPr>
                        <a:t>-V</a:t>
                      </a:r>
                      <a:r>
                        <a:rPr lang="en-US" sz="1200" b="0" baseline="-25000">
                          <a:latin typeface="+mn-lt"/>
                        </a:rPr>
                        <a:t>IN  </a:t>
                      </a:r>
                      <a:r>
                        <a:rPr lang="en-US" sz="1200" b="0" baseline="0">
                          <a:latin typeface="+mn-lt"/>
                        </a:rPr>
                        <a:t>to +V</a:t>
                      </a:r>
                      <a:r>
                        <a:rPr lang="en-US" sz="1200" b="0" baseline="-25000">
                          <a:latin typeface="+mn-lt"/>
                        </a:rPr>
                        <a:t>IN</a:t>
                      </a:r>
                      <a:endParaRPr lang="en-US" sz="1200" b="0" baseline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1.5A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LTM4663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032800"/>
                  </a:ext>
                </a:extLst>
              </a:tr>
            </a:tbl>
          </a:graphicData>
        </a:graphic>
      </p:graphicFrame>
      <p:pic>
        <p:nvPicPr>
          <p:cNvPr id="31" name="Picture 30" descr="GoTo(TOC)">
            <a:hlinkClick r:id="rId9" action="ppaction://hlinksldjump"/>
            <a:extLst>
              <a:ext uri="{FF2B5EF4-FFF2-40B4-BE49-F238E27FC236}">
                <a16:creationId xmlns:a16="http://schemas.microsoft.com/office/drawing/2014/main" id="{E9A37DC8-E1B0-4923-A4DC-B6C85D96A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71204" y="631358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86693" y="6549674"/>
            <a:ext cx="9778009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</a:t>
            </a:r>
            <a:r>
              <a:rPr lang="en-US" altLang="zh-CN" i="0">
                <a:latin typeface="+mj-lt"/>
                <a:cs typeface="Arial Black" panose="020B0604020202020204" pitchFamily="34" charset="0"/>
              </a:rPr>
              <a:t>21</a:t>
            </a:r>
            <a:r>
              <a:rPr lang="en-US" i="0">
                <a:latin typeface="+mj-lt"/>
                <a:cs typeface="Arial Black" panose="020B0604020202020204" pitchFamily="34" charset="0"/>
              </a:rPr>
              <a:t>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43096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20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543096"/>
            <a:ext cx="1372350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Versal Prime / AI </a:t>
            </a:r>
          </a:p>
        </p:txBody>
      </p:sp>
      <p:pic>
        <p:nvPicPr>
          <p:cNvPr id="31" name="Picture 30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23" name="Table 48">
            <a:extLst>
              <a:ext uri="{FF2B5EF4-FFF2-40B4-BE49-F238E27FC236}">
                <a16:creationId xmlns:a16="http://schemas.microsoft.com/office/drawing/2014/main" id="{7EB59D6C-E025-4069-9E03-060C0DEB2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302273"/>
              </p:ext>
            </p:extLst>
          </p:nvPr>
        </p:nvGraphicFramePr>
        <p:xfrm>
          <a:off x="6169188" y="1596445"/>
          <a:ext cx="5577840" cy="201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LTM4681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(Quad 31.25A)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LTM4680, LTM4678</a:t>
                      </a:r>
                    </a:p>
                    <a:p>
                      <a:r>
                        <a:rPr lang="en-US" sz="1400"/>
                        <a:t>LTM4677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LTM4657, LTM4626</a:t>
                      </a:r>
                    </a:p>
                    <a:p>
                      <a:r>
                        <a:rPr lang="en-US" sz="1400"/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LTM4623, LTM4624</a:t>
                      </a:r>
                    </a:p>
                    <a:p>
                      <a:r>
                        <a:rPr lang="en-US" sz="1400"/>
                        <a:t>LTM4622,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LTM4645, LTM4620, LTM4630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LTM4626, LTM4657, LTM4705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0701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1934E70-85D8-4D0C-A116-A9843CC732CD}"/>
              </a:ext>
            </a:extLst>
          </p:cNvPr>
          <p:cNvSpPr txBox="1"/>
          <p:nvPr/>
        </p:nvSpPr>
        <p:spPr>
          <a:xfrm>
            <a:off x="769416" y="4057406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b="1" dirty="0">
                <a:solidFill>
                  <a:srgbClr val="000000"/>
                </a:solidFill>
              </a:rPr>
              <a:t>Xilinx Versal XCVM1802 (PRIME) or XCVC1902 (AI)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790D30-431B-46BC-BDFE-73A79D3A8429}"/>
              </a:ext>
            </a:extLst>
          </p:cNvPr>
          <p:cNvGrpSpPr/>
          <p:nvPr/>
        </p:nvGrpSpPr>
        <p:grpSpPr>
          <a:xfrm>
            <a:off x="77000" y="965940"/>
            <a:ext cx="5669280" cy="2896107"/>
            <a:chOff x="77000" y="776821"/>
            <a:chExt cx="5669280" cy="289610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4E9E267-97A1-4A11-9D99-D9D44031DE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000" y="776821"/>
              <a:ext cx="5669280" cy="2896107"/>
              <a:chOff x="24290" y="1097629"/>
              <a:chExt cx="8839414" cy="4525670"/>
            </a:xfrm>
          </p:grpSpPr>
          <p:pic>
            <p:nvPicPr>
              <p:cNvPr id="16" name="Picture 15" descr="A close-up of a motherboard&#10;&#10;Description automatically generated with medium confidence">
                <a:extLst>
                  <a:ext uri="{FF2B5EF4-FFF2-40B4-BE49-F238E27FC236}">
                    <a16:creationId xmlns:a16="http://schemas.microsoft.com/office/drawing/2014/main" id="{4EC57368-ED1B-445C-909F-52A6FE01EA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646" b="11817"/>
              <a:stretch/>
            </p:blipFill>
            <p:spPr>
              <a:xfrm>
                <a:off x="24290" y="1097629"/>
                <a:ext cx="8839414" cy="4525670"/>
              </a:xfrm>
              <a:prstGeom prst="rect">
                <a:avLst/>
              </a:prstGeom>
            </p:spPr>
          </p:pic>
          <p:sp>
            <p:nvSpPr>
              <p:cNvPr id="17" name="Rectangle: Rounded Corners 16">
                <a:hlinkClick r:id="rId9" action="ppaction://hlinksldjump" tooltip="LTM4700"/>
                <a:extLst>
                  <a:ext uri="{FF2B5EF4-FFF2-40B4-BE49-F238E27FC236}">
                    <a16:creationId xmlns:a16="http://schemas.microsoft.com/office/drawing/2014/main" id="{FE62A59A-A5C7-49C8-BD24-62684670F765}"/>
                  </a:ext>
                </a:extLst>
              </p:cNvPr>
              <p:cNvSpPr/>
              <p:nvPr/>
            </p:nvSpPr>
            <p:spPr>
              <a:xfrm>
                <a:off x="6189044" y="2964581"/>
                <a:ext cx="808522" cy="1078030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CF1B0F0-276A-4BC6-9765-07868E43F72F}"/>
                  </a:ext>
                </a:extLst>
              </p:cNvPr>
              <p:cNvSpPr/>
              <p:nvPr/>
            </p:nvSpPr>
            <p:spPr>
              <a:xfrm>
                <a:off x="3224461" y="2577965"/>
                <a:ext cx="567891" cy="1078031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3858FDE-A745-4DBB-9614-5F495DECA3F8}"/>
                  </a:ext>
                </a:extLst>
              </p:cNvPr>
              <p:cNvSpPr/>
              <p:nvPr/>
            </p:nvSpPr>
            <p:spPr>
              <a:xfrm>
                <a:off x="2055070" y="1587269"/>
                <a:ext cx="429875" cy="440429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33B0778A-C4D2-44E7-906A-D1671DD5D1FD}"/>
                  </a:ext>
                </a:extLst>
              </p:cNvPr>
              <p:cNvSpPr/>
              <p:nvPr/>
            </p:nvSpPr>
            <p:spPr>
              <a:xfrm rot="5400000">
                <a:off x="6450091" y="1358331"/>
                <a:ext cx="440429" cy="962526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0FE8376-91BF-4E7E-AD50-02628F6AAB4D}"/>
                  </a:ext>
                </a:extLst>
              </p:cNvPr>
              <p:cNvSpPr/>
              <p:nvPr/>
            </p:nvSpPr>
            <p:spPr>
              <a:xfrm>
                <a:off x="7362743" y="2985890"/>
                <a:ext cx="567891" cy="520634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0E26234-8C20-44C8-91E0-3DE6A24F425E}"/>
                </a:ext>
              </a:extLst>
            </p:cNvPr>
            <p:cNvSpPr/>
            <p:nvPr/>
          </p:nvSpPr>
          <p:spPr>
            <a:xfrm>
              <a:off x="2129473" y="2628428"/>
              <a:ext cx="364225" cy="689863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697FF22-BF6D-412E-89AC-34D54E5EC42E}"/>
                </a:ext>
              </a:extLst>
            </p:cNvPr>
            <p:cNvSpPr/>
            <p:nvPr/>
          </p:nvSpPr>
          <p:spPr>
            <a:xfrm rot="5400000">
              <a:off x="3600494" y="1113772"/>
              <a:ext cx="281844" cy="275706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09FC367-9F46-4030-80DA-45BEB12E15CA}"/>
                </a:ext>
              </a:extLst>
            </p:cNvPr>
            <p:cNvSpPr/>
            <p:nvPr/>
          </p:nvSpPr>
          <p:spPr>
            <a:xfrm>
              <a:off x="4783617" y="2413994"/>
              <a:ext cx="364225" cy="547169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0D2FA8F-6E39-4C08-825B-604ADE850833}"/>
              </a:ext>
            </a:extLst>
          </p:cNvPr>
          <p:cNvGrpSpPr/>
          <p:nvPr/>
        </p:nvGrpSpPr>
        <p:grpSpPr>
          <a:xfrm>
            <a:off x="6169188" y="3827239"/>
            <a:ext cx="4055436" cy="679417"/>
            <a:chOff x="5531167" y="5559797"/>
            <a:chExt cx="4639155" cy="67941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D6A5D94-6B78-43AD-8866-4AB4C87DD386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A3C409-5FC4-4F79-B43E-D568F7DBA89E}"/>
                </a:ext>
              </a:extLst>
            </p:cNvPr>
            <p:cNvSpPr txBox="1"/>
            <p:nvPr/>
          </p:nvSpPr>
          <p:spPr>
            <a:xfrm>
              <a:off x="5531167" y="5929225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7A2AD8-9038-4079-A65F-4F0F85E74B44}"/>
              </a:ext>
            </a:extLst>
          </p:cNvPr>
          <p:cNvCxnSpPr/>
          <p:nvPr/>
        </p:nvCxnSpPr>
        <p:spPr>
          <a:xfrm flipH="1">
            <a:off x="5961071" y="729090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3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2867" y="6602040"/>
            <a:ext cx="3524832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4093" y="6624532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21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4647" y="6624532"/>
            <a:ext cx="2422254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718202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ZYNQ UltraScale+ MPSoC </a:t>
            </a:r>
            <a:r>
              <a:rPr lang="en-US" sz="3000" b="1" dirty="0"/>
              <a:t>Page 1 of 2</a:t>
            </a:r>
          </a:p>
        </p:txBody>
      </p:sp>
      <p:pic>
        <p:nvPicPr>
          <p:cNvPr id="31" name="Picture 30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48" name="Table 48">
            <a:extLst>
              <a:ext uri="{FF2B5EF4-FFF2-40B4-BE49-F238E27FC236}">
                <a16:creationId xmlns:a16="http://schemas.microsoft.com/office/drawing/2014/main" id="{3E1F8994-F70C-4422-BB33-10D6D06B5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996215"/>
              </p:ext>
            </p:extLst>
          </p:nvPr>
        </p:nvGraphicFramePr>
        <p:xfrm>
          <a:off x="5490927" y="1360669"/>
          <a:ext cx="6400800" cy="1991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92722872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LTM4700, LTM4681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(all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with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PMBus)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LTM4630, LTM4636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LTM4677 (PMBus)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I/O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Auxiliary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LTM4657, LTM4626,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LTM4623, LTM4624,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07015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DFCF013-C75C-48EA-A146-533A926EDD06}"/>
              </a:ext>
            </a:extLst>
          </p:cNvPr>
          <p:cNvGrpSpPr/>
          <p:nvPr/>
        </p:nvGrpSpPr>
        <p:grpSpPr>
          <a:xfrm>
            <a:off x="120843" y="711611"/>
            <a:ext cx="4803511" cy="2411732"/>
            <a:chOff x="131117" y="629419"/>
            <a:chExt cx="4803511" cy="24117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C37B02A-CA6C-4EA7-B61E-CD49B19DCBB9}"/>
                </a:ext>
              </a:extLst>
            </p:cNvPr>
            <p:cNvGrpSpPr/>
            <p:nvPr/>
          </p:nvGrpSpPr>
          <p:grpSpPr>
            <a:xfrm>
              <a:off x="131117" y="629419"/>
              <a:ext cx="4803511" cy="2411732"/>
              <a:chOff x="131117" y="629419"/>
              <a:chExt cx="4803511" cy="241173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57A6BE7B-9B0D-425F-A672-0C6F0248C38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1117" y="629419"/>
                <a:ext cx="4803511" cy="2411732"/>
                <a:chOff x="2841171" y="1528497"/>
                <a:chExt cx="6727372" cy="3377661"/>
              </a:xfrm>
            </p:grpSpPr>
            <p:pic>
              <p:nvPicPr>
                <p:cNvPr id="9" name="Picture 8" descr="A picture containing text,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3600D124-70DC-4284-B7C5-63D27DA5DE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4446" r="1397" b="11138"/>
                <a:stretch/>
              </p:blipFill>
              <p:spPr>
                <a:xfrm>
                  <a:off x="2841171" y="1528497"/>
                  <a:ext cx="6727372" cy="3377661"/>
                </a:xfrm>
                <a:prstGeom prst="rect">
                  <a:avLst/>
                </a:prstGeom>
              </p:spPr>
            </p:pic>
            <p:sp>
              <p:nvSpPr>
                <p:cNvPr id="29" name="Rectangle: Rounded Corners 28">
                  <a:hlinkClick r:id="rId9" action="ppaction://hlinksldjump" tooltip="LTM4644"/>
                  <a:extLst>
                    <a:ext uri="{FF2B5EF4-FFF2-40B4-BE49-F238E27FC236}">
                      <a16:creationId xmlns:a16="http://schemas.microsoft.com/office/drawing/2014/main" id="{81CF8C05-E656-40D6-A2CF-A08BC3F2BCCF}"/>
                    </a:ext>
                  </a:extLst>
                </p:cNvPr>
                <p:cNvSpPr/>
                <p:nvPr/>
              </p:nvSpPr>
              <p:spPr>
                <a:xfrm rot="5400000">
                  <a:off x="4932046" y="3254957"/>
                  <a:ext cx="1062404" cy="422194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: Rounded Corners 29">
                  <a:hlinkClick r:id="rId9" action="ppaction://hlinksldjump" tooltip="LTM4644"/>
                  <a:extLst>
                    <a:ext uri="{FF2B5EF4-FFF2-40B4-BE49-F238E27FC236}">
                      <a16:creationId xmlns:a16="http://schemas.microsoft.com/office/drawing/2014/main" id="{F9FE548E-4239-4383-98E7-FA02A446C744}"/>
                    </a:ext>
                  </a:extLst>
                </p:cNvPr>
                <p:cNvSpPr/>
                <p:nvPr/>
              </p:nvSpPr>
              <p:spPr>
                <a:xfrm rot="5400000">
                  <a:off x="6440586" y="3231788"/>
                  <a:ext cx="1626859" cy="422197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: Rounded Corners 40">
                  <a:hlinkClick r:id="rId9" action="ppaction://hlinksldjump" tooltip="LTM4650"/>
                  <a:extLst>
                    <a:ext uri="{FF2B5EF4-FFF2-40B4-BE49-F238E27FC236}">
                      <a16:creationId xmlns:a16="http://schemas.microsoft.com/office/drawing/2014/main" id="{6272CA09-29F5-4D2C-BEBF-424F015D609C}"/>
                    </a:ext>
                  </a:extLst>
                </p:cNvPr>
                <p:cNvSpPr/>
                <p:nvPr/>
              </p:nvSpPr>
              <p:spPr>
                <a:xfrm rot="5400000">
                  <a:off x="8904717" y="3041790"/>
                  <a:ext cx="490055" cy="734991"/>
                </a:xfrm>
                <a:prstGeom prst="roundRect">
                  <a:avLst/>
                </a:prstGeom>
                <a:noFill/>
                <a:ln w="3810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: Rounded Corners 27">
                <a:hlinkClick r:id="rId9" action="ppaction://hlinksldjump" tooltip="LTM4644"/>
                <a:extLst>
                  <a:ext uri="{FF2B5EF4-FFF2-40B4-BE49-F238E27FC236}">
                    <a16:creationId xmlns:a16="http://schemas.microsoft.com/office/drawing/2014/main" id="{6251D1EC-84F7-41FE-AC98-93F4512C30BF}"/>
                  </a:ext>
                </a:extLst>
              </p:cNvPr>
              <p:cNvSpPr/>
              <p:nvPr/>
            </p:nvSpPr>
            <p:spPr>
              <a:xfrm rot="5400000">
                <a:off x="4311554" y="1398431"/>
                <a:ext cx="390743" cy="267466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hlinkClick r:id="rId9" action="ppaction://hlinksldjump" tooltip="LTM4644"/>
                <a:extLst>
                  <a:ext uri="{FF2B5EF4-FFF2-40B4-BE49-F238E27FC236}">
                    <a16:creationId xmlns:a16="http://schemas.microsoft.com/office/drawing/2014/main" id="{236626F2-8EAF-4217-BBE6-578EE3F3C67A}"/>
                  </a:ext>
                </a:extLst>
              </p:cNvPr>
              <p:cNvSpPr/>
              <p:nvPr/>
            </p:nvSpPr>
            <p:spPr>
              <a:xfrm rot="10800000">
                <a:off x="4397851" y="2270196"/>
                <a:ext cx="390743" cy="267466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: Rounded Corners 33">
              <a:hlinkClick r:id="rId9" action="ppaction://hlinksldjump" tooltip="LTM4625"/>
              <a:extLst>
                <a:ext uri="{FF2B5EF4-FFF2-40B4-BE49-F238E27FC236}">
                  <a16:creationId xmlns:a16="http://schemas.microsoft.com/office/drawing/2014/main" id="{B97EE565-8EDA-462A-8C29-610A4A87C0CC}"/>
                </a:ext>
              </a:extLst>
            </p:cNvPr>
            <p:cNvSpPr/>
            <p:nvPr/>
          </p:nvSpPr>
          <p:spPr>
            <a:xfrm rot="5400000">
              <a:off x="1872726" y="1144744"/>
              <a:ext cx="274113" cy="267466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Rounded Corners 34">
              <a:hlinkClick r:id="rId9" action="ppaction://hlinksldjump" tooltip="LTM4625"/>
              <a:extLst>
                <a:ext uri="{FF2B5EF4-FFF2-40B4-BE49-F238E27FC236}">
                  <a16:creationId xmlns:a16="http://schemas.microsoft.com/office/drawing/2014/main" id="{7F06B3A7-A0A3-4ECC-AC4A-FA940C5556CD}"/>
                </a:ext>
              </a:extLst>
            </p:cNvPr>
            <p:cNvSpPr/>
            <p:nvPr/>
          </p:nvSpPr>
          <p:spPr>
            <a:xfrm rot="5400000">
              <a:off x="1872725" y="2476496"/>
              <a:ext cx="274113" cy="267466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35">
              <a:hlinkClick r:id="rId9" action="ppaction://hlinksldjump" tooltip="LTM4625"/>
              <a:extLst>
                <a:ext uri="{FF2B5EF4-FFF2-40B4-BE49-F238E27FC236}">
                  <a16:creationId xmlns:a16="http://schemas.microsoft.com/office/drawing/2014/main" id="{C597DA01-011A-4D5E-806B-389A23AD3367}"/>
                </a:ext>
              </a:extLst>
            </p:cNvPr>
            <p:cNvSpPr/>
            <p:nvPr/>
          </p:nvSpPr>
          <p:spPr>
            <a:xfrm rot="5400000">
              <a:off x="3184311" y="1127071"/>
              <a:ext cx="195371" cy="26746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6D0D9238-C31B-4E20-B843-7DD93D377FC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83" r="4471"/>
          <a:stretch/>
        </p:blipFill>
        <p:spPr>
          <a:xfrm>
            <a:off x="318078" y="3766869"/>
            <a:ext cx="4384160" cy="28576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196DB29-8664-4DD5-85B2-0EA64E836564}"/>
              </a:ext>
            </a:extLst>
          </p:cNvPr>
          <p:cNvSpPr txBox="1"/>
          <p:nvPr/>
        </p:nvSpPr>
        <p:spPr>
          <a:xfrm>
            <a:off x="93427" y="332053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 b="1">
                <a:solidFill>
                  <a:srgbClr val="000000"/>
                </a:solidFill>
              </a:rPr>
              <a:t>Xilinx ZYNQ UltraScale+ ZU11-3, ZU19-2 or XQZU19EG (defense grade)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63B1480-DA7D-418C-8817-961D2689F318}"/>
              </a:ext>
            </a:extLst>
          </p:cNvPr>
          <p:cNvGrpSpPr/>
          <p:nvPr/>
        </p:nvGrpSpPr>
        <p:grpSpPr>
          <a:xfrm>
            <a:off x="5490927" y="4280140"/>
            <a:ext cx="5148335" cy="698069"/>
            <a:chOff x="5531167" y="5559797"/>
            <a:chExt cx="5889360" cy="69806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BB1FFA-2A33-44B5-8435-2A9FBA325904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4D5E786-D182-4AD8-9384-04A8CEF0C45A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DFE0BF-5988-4BB1-9D96-CC829FC1BE96}"/>
                </a:ext>
              </a:extLst>
            </p:cNvPr>
            <p:cNvSpPr txBox="1"/>
            <p:nvPr/>
          </p:nvSpPr>
          <p:spPr>
            <a:xfrm>
              <a:off x="6781372" y="5947877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299074" y="712258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4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07147" y="6531332"/>
            <a:ext cx="2793312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73902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22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740" y="6573902"/>
            <a:ext cx="1620562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79" y="-91440"/>
            <a:ext cx="10843259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ZYNQ UltraScale+ MPSoC </a:t>
            </a:r>
            <a:r>
              <a:rPr lang="en-US" sz="3000" b="1" dirty="0"/>
              <a:t>Page 2 of 2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C59B546-F15C-4D9A-B97A-7466E1AD1A08}"/>
              </a:ext>
            </a:extLst>
          </p:cNvPr>
          <p:cNvGrpSpPr/>
          <p:nvPr/>
        </p:nvGrpSpPr>
        <p:grpSpPr>
          <a:xfrm>
            <a:off x="251646" y="812924"/>
            <a:ext cx="4407534" cy="2806887"/>
            <a:chOff x="251646" y="921498"/>
            <a:chExt cx="4407534" cy="280688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8BFAEBD-6127-42C8-B514-5CAA1C64EA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1646" y="921498"/>
              <a:ext cx="4407534" cy="2806887"/>
              <a:chOff x="2841171" y="942628"/>
              <a:chExt cx="6827202" cy="4347829"/>
            </a:xfrm>
          </p:grpSpPr>
          <p:pic>
            <p:nvPicPr>
              <p:cNvPr id="15" name="Picture 14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5D9A7A75-A645-4651-94D6-DE91FDA774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445" b="12567"/>
              <a:stretch/>
            </p:blipFill>
            <p:spPr>
              <a:xfrm>
                <a:off x="2841171" y="942628"/>
                <a:ext cx="6827202" cy="4347829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hlinkClick r:id="rId10" action="ppaction://hlinksldjump" tooltip="LTM4644"/>
                <a:extLst>
                  <a:ext uri="{FF2B5EF4-FFF2-40B4-BE49-F238E27FC236}">
                    <a16:creationId xmlns:a16="http://schemas.microsoft.com/office/drawing/2014/main" id="{36FA335A-0968-4938-9909-8D2AFC3D545D}"/>
                  </a:ext>
                </a:extLst>
              </p:cNvPr>
              <p:cNvSpPr/>
              <p:nvPr/>
            </p:nvSpPr>
            <p:spPr>
              <a:xfrm rot="5400000">
                <a:off x="5874000" y="1981967"/>
                <a:ext cx="996486" cy="656610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>
                <a:hlinkClick r:id="rId10" action="ppaction://hlinksldjump" tooltip="LTM4650"/>
                <a:extLst>
                  <a:ext uri="{FF2B5EF4-FFF2-40B4-BE49-F238E27FC236}">
                    <a16:creationId xmlns:a16="http://schemas.microsoft.com/office/drawing/2014/main" id="{992CA520-1B28-4E54-AC92-E2DFF80F359A}"/>
                  </a:ext>
                </a:extLst>
              </p:cNvPr>
              <p:cNvSpPr/>
              <p:nvPr/>
            </p:nvSpPr>
            <p:spPr>
              <a:xfrm rot="5400000">
                <a:off x="8741302" y="2826941"/>
                <a:ext cx="653334" cy="800542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ectangle: Rounded Corners 27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170E5122-5CA5-4069-8ADE-230356F06F12}"/>
                </a:ext>
              </a:extLst>
            </p:cNvPr>
            <p:cNvSpPr/>
            <p:nvPr/>
          </p:nvSpPr>
          <p:spPr>
            <a:xfrm rot="5400000">
              <a:off x="3867163" y="1592477"/>
              <a:ext cx="643315" cy="42389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A2F6E53F-6010-4569-985B-7111CD6DF365}"/>
                </a:ext>
              </a:extLst>
            </p:cNvPr>
            <p:cNvSpPr/>
            <p:nvPr/>
          </p:nvSpPr>
          <p:spPr>
            <a:xfrm rot="5400000">
              <a:off x="3867162" y="2813521"/>
              <a:ext cx="643315" cy="42389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B27E498-97C4-4495-B3CC-9E60A6436235}"/>
              </a:ext>
            </a:extLst>
          </p:cNvPr>
          <p:cNvSpPr txBox="1"/>
          <p:nvPr/>
        </p:nvSpPr>
        <p:spPr>
          <a:xfrm>
            <a:off x="402338" y="3677099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>
                <a:solidFill>
                  <a:srgbClr val="000000"/>
                </a:solidFill>
              </a:rPr>
              <a:t>Xilinx ZYNQ UltraScale+ ZU11-2, ZU17-2, ZU19-2, or ZU19-1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35" name="Table 48">
            <a:extLst>
              <a:ext uri="{FF2B5EF4-FFF2-40B4-BE49-F238E27FC236}">
                <a16:creationId xmlns:a16="http://schemas.microsoft.com/office/drawing/2014/main" id="{BB3F3701-E625-486A-93F0-E9F98749F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62108"/>
              </p:ext>
            </p:extLst>
          </p:nvPr>
        </p:nvGraphicFramePr>
        <p:xfrm>
          <a:off x="6271259" y="1222630"/>
          <a:ext cx="5577840" cy="147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LTM4700, LTM4681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(all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with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PMBus)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LTM4630, LTM4636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LTM4677 (PMBus)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77AAE353-40F6-4661-B7AF-270E444105C8}"/>
              </a:ext>
            </a:extLst>
          </p:cNvPr>
          <p:cNvSpPr txBox="1"/>
          <p:nvPr/>
        </p:nvSpPr>
        <p:spPr>
          <a:xfrm>
            <a:off x="402337" y="6208395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nn-NO" sz="1200" b="1">
                <a:solidFill>
                  <a:srgbClr val="000000"/>
                </a:solidFill>
              </a:rPr>
              <a:t>Xilinx Zynq UltraScale+ ZU6EG, 9EG, or 15EG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E5DDBB-DA37-4A26-8E0A-1A05BD17A1AB}"/>
              </a:ext>
            </a:extLst>
          </p:cNvPr>
          <p:cNvGrpSpPr/>
          <p:nvPr/>
        </p:nvGrpSpPr>
        <p:grpSpPr>
          <a:xfrm>
            <a:off x="251646" y="3910867"/>
            <a:ext cx="4548143" cy="2255881"/>
            <a:chOff x="251646" y="3985009"/>
            <a:chExt cx="4548143" cy="2255881"/>
          </a:xfrm>
        </p:grpSpPr>
        <p:pic>
          <p:nvPicPr>
            <p:cNvPr id="22" name="Picture 21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215DA5C9-DB3A-4CAA-A654-A29343D5C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1646" y="3985009"/>
              <a:ext cx="4548143" cy="2255881"/>
            </a:xfrm>
            <a:prstGeom prst="rect">
              <a:avLst/>
            </a:prstGeom>
          </p:spPr>
        </p:pic>
        <p:sp>
          <p:nvSpPr>
            <p:cNvPr id="37" name="Rectangle: Rounded Corners 36">
              <a:hlinkClick r:id="rId10" action="ppaction://hlinksldjump" tooltip="LTM4650"/>
              <a:extLst>
                <a:ext uri="{FF2B5EF4-FFF2-40B4-BE49-F238E27FC236}">
                  <a16:creationId xmlns:a16="http://schemas.microsoft.com/office/drawing/2014/main" id="{7562E3D5-6199-4441-8F00-57CECB28372C}"/>
                </a:ext>
              </a:extLst>
            </p:cNvPr>
            <p:cNvSpPr/>
            <p:nvPr/>
          </p:nvSpPr>
          <p:spPr>
            <a:xfrm rot="5400000">
              <a:off x="949552" y="4311449"/>
              <a:ext cx="629820" cy="637690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E114ECE1-FD79-4A29-A6E3-9D760EEBC81F}"/>
                </a:ext>
              </a:extLst>
            </p:cNvPr>
            <p:cNvSpPr/>
            <p:nvPr/>
          </p:nvSpPr>
          <p:spPr>
            <a:xfrm rot="5400000">
              <a:off x="2648078" y="4951698"/>
              <a:ext cx="1452745" cy="516869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hlinkClick r:id="rId10" action="ppaction://hlinksldjump" tooltip="LTM4625"/>
              <a:extLst>
                <a:ext uri="{FF2B5EF4-FFF2-40B4-BE49-F238E27FC236}">
                  <a16:creationId xmlns:a16="http://schemas.microsoft.com/office/drawing/2014/main" id="{03907FB4-B148-46E6-A2DE-BF8EF3CB2D3C}"/>
                </a:ext>
              </a:extLst>
            </p:cNvPr>
            <p:cNvSpPr/>
            <p:nvPr/>
          </p:nvSpPr>
          <p:spPr>
            <a:xfrm rot="5400000">
              <a:off x="707202" y="5171413"/>
              <a:ext cx="643315" cy="33948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0" name="Table 48">
            <a:extLst>
              <a:ext uri="{FF2B5EF4-FFF2-40B4-BE49-F238E27FC236}">
                <a16:creationId xmlns:a16="http://schemas.microsoft.com/office/drawing/2014/main" id="{054457DA-25B8-4F66-9D23-A8F53CC7A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841870"/>
              </p:ext>
            </p:extLst>
          </p:nvPr>
        </p:nvGraphicFramePr>
        <p:xfrm>
          <a:off x="5449879" y="3868049"/>
          <a:ext cx="6400800" cy="1991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92722872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LTM4700, LTM4681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(all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with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PMBus)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LTM4630, LTM4636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LTM4677 (PMBus)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I/O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Auxiliary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LTM4657, LTM4626,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LTM4623, LTM4624,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07015"/>
                  </a:ext>
                </a:extLst>
              </a:tr>
            </a:tbl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E8D358-DE72-44EC-82EE-B3F6A0EB7AB8}"/>
              </a:ext>
            </a:extLst>
          </p:cNvPr>
          <p:cNvCxnSpPr/>
          <p:nvPr/>
        </p:nvCxnSpPr>
        <p:spPr>
          <a:xfrm flipH="1">
            <a:off x="5299074" y="712258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3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1FEF8C7-5142-432C-A12D-39FC382A77D2}"/>
              </a:ext>
            </a:extLst>
          </p:cNvPr>
          <p:cNvGrpSpPr>
            <a:grpSpLocks noChangeAspect="1"/>
          </p:cNvGrpSpPr>
          <p:nvPr/>
        </p:nvGrpSpPr>
        <p:grpSpPr>
          <a:xfrm>
            <a:off x="54913" y="647224"/>
            <a:ext cx="6056731" cy="2781776"/>
            <a:chOff x="84676" y="1196676"/>
            <a:chExt cx="7411923" cy="3404200"/>
          </a:xfrm>
        </p:grpSpPr>
        <p:pic>
          <p:nvPicPr>
            <p:cNvPr id="7" name="Picture 6" descr="A close-up of a motherboard&#10;&#10;Description automatically generated with medium confidence">
              <a:extLst>
                <a:ext uri="{FF2B5EF4-FFF2-40B4-BE49-F238E27FC236}">
                  <a16:creationId xmlns:a16="http://schemas.microsoft.com/office/drawing/2014/main" id="{231B1506-352D-44A8-ABDE-A5A04B74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36"/>
            <a:stretch/>
          </p:blipFill>
          <p:spPr>
            <a:xfrm>
              <a:off x="84676" y="1196676"/>
              <a:ext cx="7411923" cy="3404200"/>
            </a:xfrm>
            <a:prstGeom prst="rect">
              <a:avLst/>
            </a:prstGeom>
          </p:spPr>
        </p:pic>
        <p:sp>
          <p:nvSpPr>
            <p:cNvPr id="23" name="Rectangle: Rounded Corners 22">
              <a:hlinkClick r:id="rId3" action="ppaction://hlinksldjump" tooltip="LTM4650"/>
              <a:extLst>
                <a:ext uri="{FF2B5EF4-FFF2-40B4-BE49-F238E27FC236}">
                  <a16:creationId xmlns:a16="http://schemas.microsoft.com/office/drawing/2014/main" id="{73CFD6FE-86A2-4255-9FF1-8B85E41B374E}"/>
                </a:ext>
              </a:extLst>
            </p:cNvPr>
            <p:cNvSpPr/>
            <p:nvPr/>
          </p:nvSpPr>
          <p:spPr>
            <a:xfrm>
              <a:off x="5397743" y="2567022"/>
              <a:ext cx="820177" cy="710715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27549" y="6548011"/>
            <a:ext cx="2779619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Zynq UltraScale+ RFSoC </a:t>
            </a:r>
            <a:r>
              <a:rPr lang="en-US" sz="3000" b="1" dirty="0"/>
              <a:t>Page 1 of 2</a:t>
            </a:r>
          </a:p>
        </p:txBody>
      </p:sp>
      <p:pic>
        <p:nvPicPr>
          <p:cNvPr id="31" name="Picture 30" descr="GoTo(TOC)">
            <a:hlinkClick r:id="rId4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7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sp>
        <p:nvSpPr>
          <p:cNvPr id="24" name="Rectangle: Rounded Corners 23">
            <a:hlinkClick r:id="rId3" action="ppaction://hlinksldjump"/>
            <a:extLst>
              <a:ext uri="{FF2B5EF4-FFF2-40B4-BE49-F238E27FC236}">
                <a16:creationId xmlns:a16="http://schemas.microsoft.com/office/drawing/2014/main" id="{01F22F28-53C1-4638-B56F-859AA2F61076}"/>
              </a:ext>
            </a:extLst>
          </p:cNvPr>
          <p:cNvSpPr/>
          <p:nvPr/>
        </p:nvSpPr>
        <p:spPr>
          <a:xfrm>
            <a:off x="4396542" y="1107300"/>
            <a:ext cx="670216" cy="580768"/>
          </a:xfrm>
          <a:prstGeom prst="roundRect">
            <a:avLst/>
          </a:prstGeom>
          <a:noFill/>
          <a:ln w="38100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hlinkClick r:id="rId3" action="ppaction://hlinksldjump"/>
            <a:extLst>
              <a:ext uri="{FF2B5EF4-FFF2-40B4-BE49-F238E27FC236}">
                <a16:creationId xmlns:a16="http://schemas.microsoft.com/office/drawing/2014/main" id="{5D3FBAF9-DD98-43D8-BDAC-CB8B3C9B8B57}"/>
              </a:ext>
            </a:extLst>
          </p:cNvPr>
          <p:cNvSpPr/>
          <p:nvPr/>
        </p:nvSpPr>
        <p:spPr>
          <a:xfrm>
            <a:off x="4396542" y="2426043"/>
            <a:ext cx="670216" cy="243016"/>
          </a:xfrm>
          <a:prstGeom prst="roundRect">
            <a:avLst/>
          </a:prstGeom>
          <a:noFill/>
          <a:ln w="38100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BB343-E452-4201-9C2F-74921F5CED65}"/>
              </a:ext>
            </a:extLst>
          </p:cNvPr>
          <p:cNvSpPr txBox="1"/>
          <p:nvPr/>
        </p:nvSpPr>
        <p:spPr>
          <a:xfrm>
            <a:off x="626109" y="3148527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>
                <a:solidFill>
                  <a:srgbClr val="000000"/>
                </a:solidFill>
              </a:rPr>
              <a:t>Xilinx ZYNQ UltraScale+ RFSoC ZU28DR or ZU48DR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28" name="Table 48">
            <a:extLst>
              <a:ext uri="{FF2B5EF4-FFF2-40B4-BE49-F238E27FC236}">
                <a16:creationId xmlns:a16="http://schemas.microsoft.com/office/drawing/2014/main" id="{BC404787-7F2F-40A4-B8C0-46AEF6576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399388"/>
              </p:ext>
            </p:extLst>
          </p:nvPr>
        </p:nvGraphicFramePr>
        <p:xfrm>
          <a:off x="6499859" y="1320800"/>
          <a:ext cx="5577840" cy="1620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LTM4700, LTM4681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(all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with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PMBus)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LTM4630, LTM4636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LTM4677 (PMBus)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LTM4645, LTM4620, LTM4630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LTM4626, LTM4657, LTM4705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C078687-7FF7-4619-8EF7-EC9783CDB8E7}"/>
              </a:ext>
            </a:extLst>
          </p:cNvPr>
          <p:cNvGrpSpPr/>
          <p:nvPr/>
        </p:nvGrpSpPr>
        <p:grpSpPr>
          <a:xfrm>
            <a:off x="182880" y="3429000"/>
            <a:ext cx="4687514" cy="3053106"/>
            <a:chOff x="182880" y="3639991"/>
            <a:chExt cx="4687514" cy="3053106"/>
          </a:xfrm>
        </p:grpSpPr>
        <p:pic>
          <p:nvPicPr>
            <p:cNvPr id="30" name="Picture 29" descr="A picture containing text, circuit, electronics&#10;&#10;Description automatically generated">
              <a:extLst>
                <a:ext uri="{FF2B5EF4-FFF2-40B4-BE49-F238E27FC236}">
                  <a16:creationId xmlns:a16="http://schemas.microsoft.com/office/drawing/2014/main" id="{7A159D65-38D3-4092-ABC4-07C2CDAA8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868" b="12560"/>
            <a:stretch/>
          </p:blipFill>
          <p:spPr>
            <a:xfrm>
              <a:off x="182880" y="3639991"/>
              <a:ext cx="4687514" cy="3053106"/>
            </a:xfrm>
            <a:prstGeom prst="rect">
              <a:avLst/>
            </a:prstGeom>
          </p:spPr>
        </p:pic>
        <p:sp>
          <p:nvSpPr>
            <p:cNvPr id="45" name="Rectangle: Rounded Corners 44">
              <a:hlinkClick r:id="rId3" action="ppaction://hlinksldjump" tooltip="LTM4650"/>
              <a:extLst>
                <a:ext uri="{FF2B5EF4-FFF2-40B4-BE49-F238E27FC236}">
                  <a16:creationId xmlns:a16="http://schemas.microsoft.com/office/drawing/2014/main" id="{D1BBB9C8-B2C5-4ACC-B2F1-E0F6D3C0C9E9}"/>
                </a:ext>
              </a:extLst>
            </p:cNvPr>
            <p:cNvSpPr/>
            <p:nvPr/>
          </p:nvSpPr>
          <p:spPr>
            <a:xfrm>
              <a:off x="3239473" y="5245598"/>
              <a:ext cx="575010" cy="50171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hlinkClick r:id="rId3" action="ppaction://hlinksldjump" tooltip="LTM4644"/>
              <a:extLst>
                <a:ext uri="{FF2B5EF4-FFF2-40B4-BE49-F238E27FC236}">
                  <a16:creationId xmlns:a16="http://schemas.microsoft.com/office/drawing/2014/main" id="{222552E5-9A1B-4F7E-96CF-7D65C3E3FC78}"/>
                </a:ext>
              </a:extLst>
            </p:cNvPr>
            <p:cNvSpPr/>
            <p:nvPr/>
          </p:nvSpPr>
          <p:spPr>
            <a:xfrm>
              <a:off x="1005483" y="3820650"/>
              <a:ext cx="427901" cy="33465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hlinkClick r:id="rId3" action="ppaction://hlinksldjump" tooltip="LTM4644"/>
              <a:extLst>
                <a:ext uri="{FF2B5EF4-FFF2-40B4-BE49-F238E27FC236}">
                  <a16:creationId xmlns:a16="http://schemas.microsoft.com/office/drawing/2014/main" id="{E7611097-C30E-46EF-99E3-54280D9C3AB6}"/>
                </a:ext>
              </a:extLst>
            </p:cNvPr>
            <p:cNvSpPr/>
            <p:nvPr/>
          </p:nvSpPr>
          <p:spPr>
            <a:xfrm rot="5400000">
              <a:off x="2821288" y="4687870"/>
              <a:ext cx="501713" cy="33465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hlinkClick r:id="rId3" action="ppaction://hlinksldjump" tooltip="LTM4644"/>
              <a:extLst>
                <a:ext uri="{FF2B5EF4-FFF2-40B4-BE49-F238E27FC236}">
                  <a16:creationId xmlns:a16="http://schemas.microsoft.com/office/drawing/2014/main" id="{5DFB71A4-B45B-4E04-BFEF-3C127DD237BC}"/>
                </a:ext>
              </a:extLst>
            </p:cNvPr>
            <p:cNvSpPr/>
            <p:nvPr/>
          </p:nvSpPr>
          <p:spPr>
            <a:xfrm rot="5400000">
              <a:off x="3354506" y="5335415"/>
              <a:ext cx="1553191" cy="334657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hlinkClick r:id="rId3" action="ppaction://hlinksldjump" tooltip="LTM4644"/>
              <a:extLst>
                <a:ext uri="{FF2B5EF4-FFF2-40B4-BE49-F238E27FC236}">
                  <a16:creationId xmlns:a16="http://schemas.microsoft.com/office/drawing/2014/main" id="{62CE5E05-FD00-41D8-B84F-917EDC0B2F3B}"/>
                </a:ext>
              </a:extLst>
            </p:cNvPr>
            <p:cNvSpPr/>
            <p:nvPr/>
          </p:nvSpPr>
          <p:spPr>
            <a:xfrm rot="5400000">
              <a:off x="3492876" y="5875832"/>
              <a:ext cx="501714" cy="334656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0" name="Table 48">
            <a:extLst>
              <a:ext uri="{FF2B5EF4-FFF2-40B4-BE49-F238E27FC236}">
                <a16:creationId xmlns:a16="http://schemas.microsoft.com/office/drawing/2014/main" id="{0A69F59A-6F20-43A4-8299-70EA8F0C8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488907"/>
              </p:ext>
            </p:extLst>
          </p:nvPr>
        </p:nvGraphicFramePr>
        <p:xfrm>
          <a:off x="6498264" y="4168403"/>
          <a:ext cx="5577840" cy="1473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LTM4700, LTM4681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(all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with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PMBus)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LTM4630, LTM4636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LTM4677 (PMBus)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ECAAC6B2-FB8F-4586-93B9-C0938B0096B8}"/>
              </a:ext>
            </a:extLst>
          </p:cNvPr>
          <p:cNvSpPr txBox="1"/>
          <p:nvPr/>
        </p:nvSpPr>
        <p:spPr>
          <a:xfrm>
            <a:off x="626109" y="6557199"/>
            <a:ext cx="4051845" cy="3551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>
                <a:solidFill>
                  <a:srgbClr val="000000"/>
                </a:solidFill>
              </a:rPr>
              <a:t>Xilinx ZYNQ UltraScale+ RFSoC ZU28DR or ZU48DR</a:t>
            </a:r>
            <a:endParaRPr lang="en-US" sz="1200" b="1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6304491" y="648758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5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56776" y="6548011"/>
            <a:ext cx="2779619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81519" y="6548011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24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1" y="6548011"/>
            <a:ext cx="1592867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Zynq UltraScale+ RFSoC </a:t>
            </a:r>
            <a:r>
              <a:rPr lang="en-US" sz="3000" b="1" dirty="0"/>
              <a:t>Page 2 of 2 </a:t>
            </a:r>
          </a:p>
        </p:txBody>
      </p:sp>
      <p:pic>
        <p:nvPicPr>
          <p:cNvPr id="31" name="Picture 30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F85FD7-15CD-4375-A90C-864A620B30A1}"/>
              </a:ext>
            </a:extLst>
          </p:cNvPr>
          <p:cNvGrpSpPr/>
          <p:nvPr/>
        </p:nvGrpSpPr>
        <p:grpSpPr>
          <a:xfrm>
            <a:off x="70975" y="841360"/>
            <a:ext cx="4538383" cy="4437942"/>
            <a:chOff x="70975" y="541831"/>
            <a:chExt cx="4538383" cy="4437942"/>
          </a:xfrm>
        </p:grpSpPr>
        <p:pic>
          <p:nvPicPr>
            <p:cNvPr id="10" name="Picture 9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3DC437AE-8831-4425-8206-C2EB72F76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95" b="3123"/>
            <a:stretch/>
          </p:blipFill>
          <p:spPr>
            <a:xfrm>
              <a:off x="70975" y="541831"/>
              <a:ext cx="4538383" cy="4437942"/>
            </a:xfrm>
            <a:prstGeom prst="rect">
              <a:avLst/>
            </a:prstGeom>
          </p:spPr>
        </p:pic>
        <p:sp>
          <p:nvSpPr>
            <p:cNvPr id="33" name="Rectangle: Rounded Corners 32">
              <a:hlinkClick r:id="rId9" action="ppaction://hlinksldjump" tooltip="LTM4644"/>
              <a:extLst>
                <a:ext uri="{FF2B5EF4-FFF2-40B4-BE49-F238E27FC236}">
                  <a16:creationId xmlns:a16="http://schemas.microsoft.com/office/drawing/2014/main" id="{48C9976F-2C24-45A0-86DB-56657461DFD4}"/>
                </a:ext>
              </a:extLst>
            </p:cNvPr>
            <p:cNvSpPr/>
            <p:nvPr/>
          </p:nvSpPr>
          <p:spPr>
            <a:xfrm rot="5400000">
              <a:off x="1835425" y="84780"/>
              <a:ext cx="304161" cy="190320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CBDC26D-DF3E-439C-961B-0DD26027CC24}"/>
                </a:ext>
              </a:extLst>
            </p:cNvPr>
            <p:cNvGrpSpPr/>
            <p:nvPr/>
          </p:nvGrpSpPr>
          <p:grpSpPr>
            <a:xfrm>
              <a:off x="1880283" y="876065"/>
              <a:ext cx="1307118" cy="3158574"/>
              <a:chOff x="1880283" y="876065"/>
              <a:chExt cx="1307118" cy="3158574"/>
            </a:xfrm>
          </p:grpSpPr>
          <p:sp>
            <p:nvSpPr>
              <p:cNvPr id="46" name="Rectangle: Rounded Corners 45">
                <a:hlinkClick r:id="rId9" action="ppaction://hlinksldjump" tooltip="LTM4644"/>
                <a:extLst>
                  <a:ext uri="{FF2B5EF4-FFF2-40B4-BE49-F238E27FC236}">
                    <a16:creationId xmlns:a16="http://schemas.microsoft.com/office/drawing/2014/main" id="{D6DBA7E9-9357-4BE0-94E7-D8F927814984}"/>
                  </a:ext>
                </a:extLst>
              </p:cNvPr>
              <p:cNvSpPr/>
              <p:nvPr/>
            </p:nvSpPr>
            <p:spPr>
              <a:xfrm rot="5400000">
                <a:off x="2159660" y="1707138"/>
                <a:ext cx="304163" cy="862917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hlinkClick r:id="rId9" action="ppaction://hlinksldjump" tooltip="LTM4644"/>
                <a:extLst>
                  <a:ext uri="{FF2B5EF4-FFF2-40B4-BE49-F238E27FC236}">
                    <a16:creationId xmlns:a16="http://schemas.microsoft.com/office/drawing/2014/main" id="{5565EDDD-08EF-4BF1-B989-C36146EC0932}"/>
                  </a:ext>
                </a:extLst>
              </p:cNvPr>
              <p:cNvSpPr/>
              <p:nvPr/>
            </p:nvSpPr>
            <p:spPr>
              <a:xfrm rot="5400000">
                <a:off x="2196860" y="3646620"/>
                <a:ext cx="304163" cy="471875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: Rounded Corners 47">
                <a:hlinkClick r:id="rId9" action="ppaction://hlinksldjump" tooltip="LTM4650"/>
                <a:extLst>
                  <a:ext uri="{FF2B5EF4-FFF2-40B4-BE49-F238E27FC236}">
                    <a16:creationId xmlns:a16="http://schemas.microsoft.com/office/drawing/2014/main" id="{BBF7E9BE-EA48-44C9-A5B7-2C1D934A8770}"/>
                  </a:ext>
                </a:extLst>
              </p:cNvPr>
              <p:cNvSpPr/>
              <p:nvPr/>
            </p:nvSpPr>
            <p:spPr>
              <a:xfrm rot="5400000">
                <a:off x="2667399" y="2766896"/>
                <a:ext cx="568128" cy="471875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Rounded Corners 4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994CAF1-5F5E-4108-A91C-BD4CBCAF82E2}"/>
                  </a:ext>
                </a:extLst>
              </p:cNvPr>
              <p:cNvSpPr/>
              <p:nvPr/>
            </p:nvSpPr>
            <p:spPr>
              <a:xfrm rot="5400000">
                <a:off x="2951855" y="952917"/>
                <a:ext cx="312398" cy="158694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67EEC26-B9A8-4C2E-AC82-EA17E5B0E093}"/>
              </a:ext>
            </a:extLst>
          </p:cNvPr>
          <p:cNvSpPr txBox="1"/>
          <p:nvPr/>
        </p:nvSpPr>
        <p:spPr>
          <a:xfrm>
            <a:off x="298019" y="5408206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>
                <a:solidFill>
                  <a:srgbClr val="000000"/>
                </a:solidFill>
              </a:rPr>
              <a:t>Xilinx ZYNQ UltraScale+ RFSoC ZU29DR or ZU49DR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51" name="Table 48">
            <a:extLst>
              <a:ext uri="{FF2B5EF4-FFF2-40B4-BE49-F238E27FC236}">
                <a16:creationId xmlns:a16="http://schemas.microsoft.com/office/drawing/2014/main" id="{9031BB67-52DB-4A76-B6A1-937DB1A85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161573"/>
              </p:ext>
            </p:extLst>
          </p:nvPr>
        </p:nvGraphicFramePr>
        <p:xfrm>
          <a:off x="5758555" y="1588948"/>
          <a:ext cx="5577840" cy="1991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LTM4700, LTM4681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(all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with</a:t>
                      </a:r>
                      <a:r>
                        <a:rPr lang="zh-CN" altLang="en-US" sz="1400">
                          <a:latin typeface="+mn-lt"/>
                        </a:rPr>
                        <a:t> </a:t>
                      </a:r>
                      <a:r>
                        <a:rPr lang="en-US" altLang="zh-CN" sz="1400">
                          <a:latin typeface="+mn-lt"/>
                        </a:rPr>
                        <a:t>PMBus)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LTM4630, LTM4636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LTM4677 (PMBus)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LTM4657, LTM4626,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LTM4623, LTM4624,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07015"/>
                  </a:ext>
                </a:extLst>
              </a:tr>
            </a:tbl>
          </a:graphicData>
        </a:graphic>
      </p:graphicFrame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161491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1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20840" y="6559908"/>
            <a:ext cx="2779619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2801" y="6548011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25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541" y="6548011"/>
            <a:ext cx="1730889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Zynq 7</a:t>
            </a:r>
            <a:endParaRPr lang="en-US" sz="3000" b="1" dirty="0"/>
          </a:p>
        </p:txBody>
      </p:sp>
      <p:pic>
        <p:nvPicPr>
          <p:cNvPr id="31" name="Picture 30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67EEC26-B9A8-4C2E-AC82-EA17E5B0E093}"/>
              </a:ext>
            </a:extLst>
          </p:cNvPr>
          <p:cNvSpPr txBox="1"/>
          <p:nvPr/>
        </p:nvSpPr>
        <p:spPr>
          <a:xfrm>
            <a:off x="1780269" y="3399728"/>
            <a:ext cx="2954162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>
                <a:solidFill>
                  <a:srgbClr val="000000"/>
                </a:solidFill>
              </a:rPr>
              <a:t>Xilinx Zynq XC7Z100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51" name="Table 48">
            <a:extLst>
              <a:ext uri="{FF2B5EF4-FFF2-40B4-BE49-F238E27FC236}">
                <a16:creationId xmlns:a16="http://schemas.microsoft.com/office/drawing/2014/main" id="{9031BB67-52DB-4A76-B6A1-937DB1A858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0985653"/>
              </p:ext>
            </p:extLst>
          </p:nvPr>
        </p:nvGraphicFramePr>
        <p:xfrm>
          <a:off x="5722619" y="1560963"/>
          <a:ext cx="557784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LTM4643, LTM4668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E911C1D-3DE0-454A-8C3B-197F19B0FDD4}"/>
              </a:ext>
            </a:extLst>
          </p:cNvPr>
          <p:cNvGrpSpPr/>
          <p:nvPr/>
        </p:nvGrpSpPr>
        <p:grpSpPr>
          <a:xfrm>
            <a:off x="182880" y="1148913"/>
            <a:ext cx="5303520" cy="2115140"/>
            <a:chOff x="182880" y="1298233"/>
            <a:chExt cx="5303520" cy="2115140"/>
          </a:xfrm>
        </p:grpSpPr>
        <p:pic>
          <p:nvPicPr>
            <p:cNvPr id="7" name="Picture 6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9FC7CEEE-4036-4D93-BCCE-7F33E90BE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880" y="1298233"/>
              <a:ext cx="5303520" cy="2115140"/>
            </a:xfrm>
            <a:prstGeom prst="rect">
              <a:avLst/>
            </a:prstGeom>
          </p:spPr>
        </p:pic>
        <p:sp>
          <p:nvSpPr>
            <p:cNvPr id="20" name="Rectangle: Rounded Corners 19">
              <a:hlinkClick r:id="rId9" action="ppaction://hlinksldjump" tooltip="LTM4644"/>
              <a:extLst>
                <a:ext uri="{FF2B5EF4-FFF2-40B4-BE49-F238E27FC236}">
                  <a16:creationId xmlns:a16="http://schemas.microsoft.com/office/drawing/2014/main" id="{42070101-432C-4DAA-9927-90903777103A}"/>
                </a:ext>
              </a:extLst>
            </p:cNvPr>
            <p:cNvSpPr/>
            <p:nvPr/>
          </p:nvSpPr>
          <p:spPr>
            <a:xfrm rot="5400000">
              <a:off x="4002898" y="1268181"/>
              <a:ext cx="304163" cy="58378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hlinkClick r:id="rId9" action="ppaction://hlinksldjump" tooltip="LTM4644"/>
              <a:extLst>
                <a:ext uri="{FF2B5EF4-FFF2-40B4-BE49-F238E27FC236}">
                  <a16:creationId xmlns:a16="http://schemas.microsoft.com/office/drawing/2014/main" id="{474DA61D-B1EA-408B-9C8A-FD18714A90CE}"/>
                </a:ext>
              </a:extLst>
            </p:cNvPr>
            <p:cNvSpPr/>
            <p:nvPr/>
          </p:nvSpPr>
          <p:spPr>
            <a:xfrm rot="10800000">
              <a:off x="4719025" y="1808405"/>
              <a:ext cx="583783" cy="1127300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6BD7F9-DE2E-4C7C-A921-34CD5A566C87}"/>
              </a:ext>
            </a:extLst>
          </p:cNvPr>
          <p:cNvGrpSpPr/>
          <p:nvPr/>
        </p:nvGrpSpPr>
        <p:grpSpPr>
          <a:xfrm>
            <a:off x="5722619" y="3114808"/>
            <a:ext cx="5196416" cy="692567"/>
            <a:chOff x="5531167" y="5559797"/>
            <a:chExt cx="5944362" cy="69256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1E8B0D-9426-4AB9-9D7B-112F9A8DCBF4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012562-F157-4359-A999-2E7C74F9F4F9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DD3D5F-BBC5-47DD-B294-0AC5F1F229ED}"/>
                </a:ext>
              </a:extLst>
            </p:cNvPr>
            <p:cNvSpPr txBox="1"/>
            <p:nvPr/>
          </p:nvSpPr>
          <p:spPr>
            <a:xfrm>
              <a:off x="6836374" y="5942375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542491" y="56409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9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Cyclone IV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55593" y="6549325"/>
            <a:ext cx="3097676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2D4B2-57A4-4C25-8317-B355C13CD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25128" y="6554672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26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856DC5-1B94-4DC7-BEDD-F86108887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3612" y="6554672"/>
            <a:ext cx="1211106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pic>
        <p:nvPicPr>
          <p:cNvPr id="10" name="Picture 9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graphicFrame>
        <p:nvGraphicFramePr>
          <p:cNvPr id="20" name="Table 48">
            <a:extLst>
              <a:ext uri="{FF2B5EF4-FFF2-40B4-BE49-F238E27FC236}">
                <a16:creationId xmlns:a16="http://schemas.microsoft.com/office/drawing/2014/main" id="{8A746651-C033-49BA-821D-9DEE30EF7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339575"/>
              </p:ext>
            </p:extLst>
          </p:nvPr>
        </p:nvGraphicFramePr>
        <p:xfrm>
          <a:off x="5634869" y="1184146"/>
          <a:ext cx="6400800" cy="889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LTM4705, LTM4642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895044A2-F3FE-495C-8CD4-31A9A3513D57}"/>
              </a:ext>
            </a:extLst>
          </p:cNvPr>
          <p:cNvGrpSpPr/>
          <p:nvPr/>
        </p:nvGrpSpPr>
        <p:grpSpPr>
          <a:xfrm>
            <a:off x="5634869" y="6064650"/>
            <a:ext cx="4055436" cy="628384"/>
            <a:chOff x="5531167" y="5559797"/>
            <a:chExt cx="4639155" cy="62838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DE4392-00C8-4A6A-B90F-DF2F0C67EAA5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6FEB64F-CA26-4B21-B200-AB125FED3A06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116929E-2461-476A-A7A5-A969E9E90B30}"/>
              </a:ext>
            </a:extLst>
          </p:cNvPr>
          <p:cNvSpPr txBox="1"/>
          <p:nvPr/>
        </p:nvSpPr>
        <p:spPr>
          <a:xfrm>
            <a:off x="6688669" y="6373440"/>
            <a:ext cx="1196236" cy="3099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Terasic Website</a:t>
            </a:r>
            <a:endParaRPr lang="en-US" sz="12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75758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696456-A1DE-4C37-88EF-4CBCCAB97CA0}"/>
              </a:ext>
            </a:extLst>
          </p:cNvPr>
          <p:cNvGrpSpPr>
            <a:grpSpLocks noChangeAspect="1"/>
          </p:cNvGrpSpPr>
          <p:nvPr/>
        </p:nvGrpSpPr>
        <p:grpSpPr>
          <a:xfrm>
            <a:off x="573612" y="958638"/>
            <a:ext cx="4064256" cy="3200400"/>
            <a:chOff x="2935705" y="668114"/>
            <a:chExt cx="6436632" cy="5068543"/>
          </a:xfrm>
        </p:grpSpPr>
        <p:pic>
          <p:nvPicPr>
            <p:cNvPr id="7" name="Picture 6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A7E6DBA7-9BAD-4B43-8433-78AD30C0F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088" t="1148" r="2403" b="9167"/>
            <a:stretch/>
          </p:blipFill>
          <p:spPr>
            <a:xfrm>
              <a:off x="2935705" y="668114"/>
              <a:ext cx="6436632" cy="5068543"/>
            </a:xfrm>
            <a:prstGeom prst="rect">
              <a:avLst/>
            </a:prstGeom>
          </p:spPr>
        </p:pic>
        <p:sp>
          <p:nvSpPr>
            <p:cNvPr id="34" name="Rectangle: Rounded Corners 33">
              <a:hlinkClick r:id="rId11" action="ppaction://hlinksldjump" tooltip="LTM4628"/>
              <a:extLst>
                <a:ext uri="{FF2B5EF4-FFF2-40B4-BE49-F238E27FC236}">
                  <a16:creationId xmlns:a16="http://schemas.microsoft.com/office/drawing/2014/main" id="{43BA7B9B-2C52-4268-B60B-2AB833BB297A}"/>
                </a:ext>
              </a:extLst>
            </p:cNvPr>
            <p:cNvSpPr/>
            <p:nvPr/>
          </p:nvSpPr>
          <p:spPr>
            <a:xfrm>
              <a:off x="3499794" y="3202385"/>
              <a:ext cx="677394" cy="46484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4D66100-A3F5-4DB6-82D1-58E67AD0A6CD}"/>
              </a:ext>
            </a:extLst>
          </p:cNvPr>
          <p:cNvSpPr txBox="1"/>
          <p:nvPr/>
        </p:nvSpPr>
        <p:spPr>
          <a:xfrm>
            <a:off x="484433" y="3976158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b="1">
                <a:solidFill>
                  <a:srgbClr val="000000"/>
                </a:solidFill>
              </a:rPr>
              <a:t>Altera Cyclone IV GX</a:t>
            </a:r>
          </a:p>
        </p:txBody>
      </p:sp>
    </p:spTree>
    <p:extLst>
      <p:ext uri="{BB962C8B-B14F-4D97-AF65-F5344CB8AC3E}">
        <p14:creationId xmlns:p14="http://schemas.microsoft.com/office/powerpoint/2010/main" val="108219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Cyclone V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55593" y="6549325"/>
            <a:ext cx="3097676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2D4B2-57A4-4C25-8317-B355C13CD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25128" y="6554672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27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856DC5-1B94-4DC7-BEDD-F86108887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3612" y="6554672"/>
            <a:ext cx="1211106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pic>
        <p:nvPicPr>
          <p:cNvPr id="10" name="Picture 9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graphicFrame>
        <p:nvGraphicFramePr>
          <p:cNvPr id="20" name="Table 48">
            <a:extLst>
              <a:ext uri="{FF2B5EF4-FFF2-40B4-BE49-F238E27FC236}">
                <a16:creationId xmlns:a16="http://schemas.microsoft.com/office/drawing/2014/main" id="{8A746651-C033-49BA-821D-9DEE30EF7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574862"/>
              </p:ext>
            </p:extLst>
          </p:nvPr>
        </p:nvGraphicFramePr>
        <p:xfrm>
          <a:off x="5634869" y="1391027"/>
          <a:ext cx="64008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895044A2-F3FE-495C-8CD4-31A9A3513D57}"/>
              </a:ext>
            </a:extLst>
          </p:cNvPr>
          <p:cNvGrpSpPr/>
          <p:nvPr/>
        </p:nvGrpSpPr>
        <p:grpSpPr>
          <a:xfrm>
            <a:off x="5634869" y="6064650"/>
            <a:ext cx="4055436" cy="618778"/>
            <a:chOff x="5531167" y="5559797"/>
            <a:chExt cx="4639155" cy="61877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DE4392-00C8-4A6A-B90F-DF2F0C67EAA5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6FEB64F-CA26-4B21-B200-AB125FED3A06}"/>
                </a:ext>
              </a:extLst>
            </p:cNvPr>
            <p:cNvSpPr txBox="1"/>
            <p:nvPr/>
          </p:nvSpPr>
          <p:spPr>
            <a:xfrm>
              <a:off x="5531167" y="5868586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116929E-2461-476A-A7A5-A969E9E90B30}"/>
              </a:ext>
            </a:extLst>
          </p:cNvPr>
          <p:cNvSpPr txBox="1"/>
          <p:nvPr/>
        </p:nvSpPr>
        <p:spPr>
          <a:xfrm>
            <a:off x="6688669" y="6373440"/>
            <a:ext cx="1196236" cy="3099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ReflexCES Website</a:t>
            </a:r>
            <a:endParaRPr lang="en-US" sz="12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75758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4D66100-A3F5-4DB6-82D1-58E67AD0A6CD}"/>
              </a:ext>
            </a:extLst>
          </p:cNvPr>
          <p:cNvSpPr txBox="1"/>
          <p:nvPr/>
        </p:nvSpPr>
        <p:spPr>
          <a:xfrm>
            <a:off x="200194" y="3782835"/>
            <a:ext cx="2263873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b="1">
                <a:solidFill>
                  <a:srgbClr val="000000"/>
                </a:solidFill>
              </a:rPr>
              <a:t>Altera Cyclone V GT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46F86DF-69F7-4AF6-A43D-62B9D2EA3852}"/>
              </a:ext>
            </a:extLst>
          </p:cNvPr>
          <p:cNvGrpSpPr>
            <a:grpSpLocks noChangeAspect="1"/>
          </p:cNvGrpSpPr>
          <p:nvPr/>
        </p:nvGrpSpPr>
        <p:grpSpPr>
          <a:xfrm>
            <a:off x="200194" y="1184146"/>
            <a:ext cx="4552176" cy="2286000"/>
            <a:chOff x="2817886" y="1511166"/>
            <a:chExt cx="7034310" cy="3532472"/>
          </a:xfrm>
        </p:grpSpPr>
        <p:pic>
          <p:nvPicPr>
            <p:cNvPr id="3" name="Picture 2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200DF413-0B7D-4404-9A2F-EFA0E652D5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877" t="22035" r="10901" b="26456"/>
            <a:stretch/>
          </p:blipFill>
          <p:spPr>
            <a:xfrm>
              <a:off x="2817886" y="1511166"/>
              <a:ext cx="7034310" cy="3532472"/>
            </a:xfrm>
            <a:prstGeom prst="rect">
              <a:avLst/>
            </a:prstGeom>
          </p:spPr>
        </p:pic>
        <p:sp>
          <p:nvSpPr>
            <p:cNvPr id="21" name="Rectangle: Rounded Corners 20">
              <a:hlinkClick r:id="rId11" action="ppaction://hlinksldjump" tooltip="LTM4644"/>
              <a:extLst>
                <a:ext uri="{FF2B5EF4-FFF2-40B4-BE49-F238E27FC236}">
                  <a16:creationId xmlns:a16="http://schemas.microsoft.com/office/drawing/2014/main" id="{5838D1F1-070D-488F-A237-A58527772D1F}"/>
                </a:ext>
              </a:extLst>
            </p:cNvPr>
            <p:cNvSpPr/>
            <p:nvPr/>
          </p:nvSpPr>
          <p:spPr>
            <a:xfrm rot="1667580">
              <a:off x="8765680" y="2209823"/>
              <a:ext cx="722085" cy="38815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76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Arria 10 </a:t>
            </a:r>
            <a:r>
              <a:rPr lang="en-US" sz="3000" b="1" dirty="0"/>
              <a:t>Page 1 of 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55593" y="6549325"/>
            <a:ext cx="3097676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2D4B2-57A4-4C25-8317-B355C13CD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25128" y="6554672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28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856DC5-1B94-4DC7-BEDD-F86108887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3612" y="6554672"/>
            <a:ext cx="1600400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pic>
        <p:nvPicPr>
          <p:cNvPr id="10" name="Picture 9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59372" y="5891527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0865012" y="5859031"/>
            <a:ext cx="548640" cy="548640"/>
          </a:xfrm>
          <a:prstGeom prst="rect">
            <a:avLst/>
          </a:prstGeom>
        </p:spPr>
      </p:pic>
      <p:graphicFrame>
        <p:nvGraphicFramePr>
          <p:cNvPr id="20" name="Table 48">
            <a:extLst>
              <a:ext uri="{FF2B5EF4-FFF2-40B4-BE49-F238E27FC236}">
                <a16:creationId xmlns:a16="http://schemas.microsoft.com/office/drawing/2014/main" id="{8A746651-C033-49BA-821D-9DEE30EF7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630993"/>
              </p:ext>
            </p:extLst>
          </p:nvPr>
        </p:nvGraphicFramePr>
        <p:xfrm>
          <a:off x="5670289" y="1328525"/>
          <a:ext cx="6400800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4FC04797-FF6D-4168-8404-7547683E0F7F}"/>
              </a:ext>
            </a:extLst>
          </p:cNvPr>
          <p:cNvGrpSpPr>
            <a:grpSpLocks noChangeAspect="1"/>
          </p:cNvGrpSpPr>
          <p:nvPr/>
        </p:nvGrpSpPr>
        <p:grpSpPr>
          <a:xfrm>
            <a:off x="186252" y="778971"/>
            <a:ext cx="4200311" cy="2651760"/>
            <a:chOff x="2843783" y="928339"/>
            <a:chExt cx="6872221" cy="4338606"/>
          </a:xfrm>
        </p:grpSpPr>
        <p:pic>
          <p:nvPicPr>
            <p:cNvPr id="37" name="Picture 36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352BAAEB-FAD1-4203-A1B1-D32B72370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080" b="13250"/>
            <a:stretch/>
          </p:blipFill>
          <p:spPr>
            <a:xfrm>
              <a:off x="2843783" y="928339"/>
              <a:ext cx="6872221" cy="4338606"/>
            </a:xfrm>
            <a:prstGeom prst="rect">
              <a:avLst/>
            </a:prstGeom>
          </p:spPr>
        </p:pic>
        <p:sp>
          <p:nvSpPr>
            <p:cNvPr id="38" name="Rectangle: Rounded Corners 37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4B4E7BCE-6190-4919-B6E8-36EDD2118B80}"/>
                </a:ext>
              </a:extLst>
            </p:cNvPr>
            <p:cNvSpPr/>
            <p:nvPr/>
          </p:nvSpPr>
          <p:spPr>
            <a:xfrm>
              <a:off x="6096000" y="1779700"/>
              <a:ext cx="835152" cy="542876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Rounded Corners 38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266E2BEF-9FE8-41EF-B8A4-E1F138CE449F}"/>
                </a:ext>
              </a:extLst>
            </p:cNvPr>
            <p:cNvSpPr/>
            <p:nvPr/>
          </p:nvSpPr>
          <p:spPr>
            <a:xfrm>
              <a:off x="7893810" y="1779700"/>
              <a:ext cx="1606806" cy="542876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2ADF7D98-E9DF-43AE-BAA0-0102C641D432}"/>
                </a:ext>
              </a:extLst>
            </p:cNvPr>
            <p:cNvSpPr/>
            <p:nvPr/>
          </p:nvSpPr>
          <p:spPr>
            <a:xfrm>
              <a:off x="6960094" y="4205897"/>
              <a:ext cx="775730" cy="542876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16AD5484-D88F-4ED2-801D-A726BC844460}"/>
                </a:ext>
              </a:extLst>
            </p:cNvPr>
            <p:cNvSpPr/>
            <p:nvPr/>
          </p:nvSpPr>
          <p:spPr>
            <a:xfrm>
              <a:off x="8044929" y="3983703"/>
              <a:ext cx="775730" cy="727585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9065D93-2DC3-4789-99D7-BA85CD530720}"/>
              </a:ext>
            </a:extLst>
          </p:cNvPr>
          <p:cNvSpPr txBox="1"/>
          <p:nvPr/>
        </p:nvSpPr>
        <p:spPr>
          <a:xfrm>
            <a:off x="205619" y="3463758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>
                <a:solidFill>
                  <a:srgbClr val="000000"/>
                </a:solidFill>
              </a:rPr>
              <a:t>Altera Arria 10 </a:t>
            </a:r>
            <a:r>
              <a:rPr lang="de-DE" sz="1100" b="1">
                <a:solidFill>
                  <a:srgbClr val="000000"/>
                </a:solidFill>
              </a:rPr>
              <a:t>GX570</a:t>
            </a:r>
            <a:r>
              <a:rPr lang="de-DE" sz="1200" b="1">
                <a:solidFill>
                  <a:srgbClr val="000000"/>
                </a:solidFill>
              </a:rPr>
              <a:t>, GX660, GX900, GX1150, SX570, or SX660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E386C-73BA-4498-ACFB-ACF5225F3A90}"/>
              </a:ext>
            </a:extLst>
          </p:cNvPr>
          <p:cNvGrpSpPr/>
          <p:nvPr/>
        </p:nvGrpSpPr>
        <p:grpSpPr>
          <a:xfrm>
            <a:off x="52275" y="4081062"/>
            <a:ext cx="5303520" cy="2251415"/>
            <a:chOff x="101554" y="4002700"/>
            <a:chExt cx="5303520" cy="2251415"/>
          </a:xfrm>
        </p:grpSpPr>
        <p:pic>
          <p:nvPicPr>
            <p:cNvPr id="3" name="Picture 2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7FC773B8-F302-4CC0-8F6E-9C04F25B7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726" r="1789" b="11114"/>
            <a:stretch/>
          </p:blipFill>
          <p:spPr>
            <a:xfrm>
              <a:off x="101554" y="4002700"/>
              <a:ext cx="5303520" cy="2251415"/>
            </a:xfrm>
            <a:prstGeom prst="rect">
              <a:avLst/>
            </a:prstGeom>
          </p:spPr>
        </p:pic>
        <p:sp>
          <p:nvSpPr>
            <p:cNvPr id="43" name="Rectangle: Rounded Corners 42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01681994-AF19-4BE1-B34A-BE114C48D5B0}"/>
                </a:ext>
              </a:extLst>
            </p:cNvPr>
            <p:cNvSpPr/>
            <p:nvPr/>
          </p:nvSpPr>
          <p:spPr>
            <a:xfrm>
              <a:off x="4149499" y="5413384"/>
              <a:ext cx="711259" cy="35286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Rounded Corners 43">
              <a:hlinkClick r:id="rId10" action="ppaction://hlinksldjump" tooltip="LTM4637"/>
              <a:extLst>
                <a:ext uri="{FF2B5EF4-FFF2-40B4-BE49-F238E27FC236}">
                  <a16:creationId xmlns:a16="http://schemas.microsoft.com/office/drawing/2014/main" id="{4CD620A0-40C0-4136-8CE6-63B202A60F85}"/>
                </a:ext>
              </a:extLst>
            </p:cNvPr>
            <p:cNvSpPr/>
            <p:nvPr/>
          </p:nvSpPr>
          <p:spPr>
            <a:xfrm>
              <a:off x="3839327" y="5224928"/>
              <a:ext cx="237132" cy="35286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hlinkClick r:id="rId10" action="ppaction://hlinksldjump" tooltip="LTM4622"/>
              <a:extLst>
                <a:ext uri="{FF2B5EF4-FFF2-40B4-BE49-F238E27FC236}">
                  <a16:creationId xmlns:a16="http://schemas.microsoft.com/office/drawing/2014/main" id="{FD6DBDBA-4895-4835-95D8-049651D1CF74}"/>
                </a:ext>
              </a:extLst>
            </p:cNvPr>
            <p:cNvSpPr/>
            <p:nvPr/>
          </p:nvSpPr>
          <p:spPr>
            <a:xfrm>
              <a:off x="5014350" y="5553759"/>
              <a:ext cx="237132" cy="35286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6" name="Table 48">
            <a:extLst>
              <a:ext uri="{FF2B5EF4-FFF2-40B4-BE49-F238E27FC236}">
                <a16:creationId xmlns:a16="http://schemas.microsoft.com/office/drawing/2014/main" id="{FE8AF3E1-351E-4F3B-B6C3-CD56B9BC5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731409"/>
              </p:ext>
            </p:extLst>
          </p:nvPr>
        </p:nvGraphicFramePr>
        <p:xfrm>
          <a:off x="5634869" y="4024147"/>
          <a:ext cx="6400800" cy="1778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LTM4620, LTM4676, 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LTM4675, LTM4638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95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LTM4618, LTM4657, LTM4626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LTM4622A, LTM4624, LTM4623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400639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895044A2-F3FE-495C-8CD4-31A9A3513D57}"/>
              </a:ext>
            </a:extLst>
          </p:cNvPr>
          <p:cNvGrpSpPr/>
          <p:nvPr/>
        </p:nvGrpSpPr>
        <p:grpSpPr>
          <a:xfrm>
            <a:off x="5634869" y="6064650"/>
            <a:ext cx="4055436" cy="628384"/>
            <a:chOff x="5531167" y="5559797"/>
            <a:chExt cx="4639155" cy="62838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8DE4392-00C8-4A6A-B90F-DF2F0C67EAA5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6FEB64F-CA26-4B21-B200-AB125FED3A06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138A354-FB6C-44E5-97CC-B1CDADDBD849}"/>
                </a:ext>
              </a:extLst>
            </p:cNvPr>
            <p:cNvSpPr txBox="1"/>
            <p:nvPr/>
          </p:nvSpPr>
          <p:spPr>
            <a:xfrm>
              <a:off x="8041231" y="5868587"/>
              <a:ext cx="1718127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 http://www.hitechglobal.com/index.htm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6116929E-2461-476A-A7A5-A969E9E90B30}"/>
              </a:ext>
            </a:extLst>
          </p:cNvPr>
          <p:cNvSpPr txBox="1"/>
          <p:nvPr/>
        </p:nvSpPr>
        <p:spPr>
          <a:xfrm>
            <a:off x="6636749" y="6377765"/>
            <a:ext cx="1196236" cy="3099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Terasic Website</a:t>
            </a:r>
            <a:endParaRPr lang="en-US" sz="12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75758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D63852C-E163-4EAC-9171-B116372BEDDE}"/>
              </a:ext>
            </a:extLst>
          </p:cNvPr>
          <p:cNvSpPr txBox="1"/>
          <p:nvPr/>
        </p:nvSpPr>
        <p:spPr>
          <a:xfrm>
            <a:off x="205619" y="640114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>
                <a:solidFill>
                  <a:srgbClr val="000000"/>
                </a:solidFill>
              </a:rPr>
              <a:t>Altera Arria 10 </a:t>
            </a:r>
            <a:r>
              <a:rPr lang="de-DE" sz="1100" b="1">
                <a:solidFill>
                  <a:srgbClr val="000000"/>
                </a:solidFill>
              </a:rPr>
              <a:t>GX</a:t>
            </a:r>
            <a:endParaRPr lang="en-US" sz="1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82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Arria 10 </a:t>
            </a:r>
            <a:r>
              <a:rPr lang="en-US" sz="3000" b="1" dirty="0"/>
              <a:t>Page 2 of 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55593" y="6549325"/>
            <a:ext cx="3097676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D2D4B2-57A4-4C25-8317-B355C13CD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25128" y="6554672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29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7856DC5-1B94-4DC7-BEDD-F86108887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3612" y="6554672"/>
            <a:ext cx="1650099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pic>
        <p:nvPicPr>
          <p:cNvPr id="10" name="Picture 9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graphicFrame>
        <p:nvGraphicFramePr>
          <p:cNvPr id="20" name="Table 48">
            <a:extLst>
              <a:ext uri="{FF2B5EF4-FFF2-40B4-BE49-F238E27FC236}">
                <a16:creationId xmlns:a16="http://schemas.microsoft.com/office/drawing/2014/main" id="{8A746651-C033-49BA-821D-9DEE30EF7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73341"/>
              </p:ext>
            </p:extLst>
          </p:nvPr>
        </p:nvGraphicFramePr>
        <p:xfrm>
          <a:off x="5669280" y="954334"/>
          <a:ext cx="6400800" cy="1407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LTM4680, LTM4700,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LTM4676, LTM4686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LTM46</a:t>
                      </a:r>
                      <a:r>
                        <a:rPr lang="en-US" altLang="zh-CN" sz="1400">
                          <a:latin typeface="+mn-lt"/>
                        </a:rPr>
                        <a:t>77, </a:t>
                      </a:r>
                      <a:r>
                        <a:rPr lang="en-US" sz="1400">
                          <a:latin typeface="+mn-lt"/>
                        </a:rPr>
                        <a:t>LTM4678, LTM4680,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LTM4700, 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LTM4686, LTM4675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03CC6787-2D24-4076-B548-4CBECBEB447E}"/>
              </a:ext>
            </a:extLst>
          </p:cNvPr>
          <p:cNvGrpSpPr>
            <a:grpSpLocks noChangeAspect="1"/>
          </p:cNvGrpSpPr>
          <p:nvPr/>
        </p:nvGrpSpPr>
        <p:grpSpPr>
          <a:xfrm>
            <a:off x="182880" y="611699"/>
            <a:ext cx="3535827" cy="3017520"/>
            <a:chOff x="2476071" y="1058235"/>
            <a:chExt cx="5116528" cy="4366519"/>
          </a:xfrm>
        </p:grpSpPr>
        <p:pic>
          <p:nvPicPr>
            <p:cNvPr id="27" name="Picture 26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CF71EF1A-3E5E-4E12-B4B6-FB6EE435A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4189" t="4047" r="14093" b="4267"/>
            <a:stretch/>
          </p:blipFill>
          <p:spPr>
            <a:xfrm rot="10800000">
              <a:off x="2476071" y="1058235"/>
              <a:ext cx="5116528" cy="436651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A4518C2-3395-4D87-850D-010449330D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3223" y="3207540"/>
              <a:ext cx="2318687" cy="1682959"/>
              <a:chOff x="8148398" y="1004886"/>
              <a:chExt cx="5340150" cy="3876010"/>
            </a:xfrm>
          </p:grpSpPr>
          <p:sp>
            <p:nvSpPr>
              <p:cNvPr id="29" name="Rectangle: Rounded Corners 28">
                <a:hlinkClick r:id="rId10" action="ppaction://hlinksldjump" tooltip="LTM4676"/>
                <a:extLst>
                  <a:ext uri="{FF2B5EF4-FFF2-40B4-BE49-F238E27FC236}">
                    <a16:creationId xmlns:a16="http://schemas.microsoft.com/office/drawing/2014/main" id="{82FD6C5B-8BA4-48E7-ABBB-C4F64D4FD4CB}"/>
                  </a:ext>
                </a:extLst>
              </p:cNvPr>
              <p:cNvSpPr/>
              <p:nvPr/>
            </p:nvSpPr>
            <p:spPr>
              <a:xfrm>
                <a:off x="12407285" y="1004886"/>
                <a:ext cx="1081263" cy="1060192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Rounded Corners 30">
                <a:hlinkClick r:id="rId10" action="ppaction://hlinksldjump" tooltip="LTM4677"/>
                <a:extLst>
                  <a:ext uri="{FF2B5EF4-FFF2-40B4-BE49-F238E27FC236}">
                    <a16:creationId xmlns:a16="http://schemas.microsoft.com/office/drawing/2014/main" id="{7A07F3FE-89F0-4C09-8E32-805B687D51F4}"/>
                  </a:ext>
                </a:extLst>
              </p:cNvPr>
              <p:cNvSpPr/>
              <p:nvPr/>
            </p:nvSpPr>
            <p:spPr>
              <a:xfrm>
                <a:off x="8148398" y="3828933"/>
                <a:ext cx="1222905" cy="1051963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1CC3AA-3E3D-43F7-A58F-9989483DEE19}"/>
              </a:ext>
            </a:extLst>
          </p:cNvPr>
          <p:cNvGrpSpPr>
            <a:grpSpLocks noChangeAspect="1"/>
          </p:cNvGrpSpPr>
          <p:nvPr/>
        </p:nvGrpSpPr>
        <p:grpSpPr>
          <a:xfrm rot="21435983">
            <a:off x="423772" y="3792370"/>
            <a:ext cx="3223500" cy="2351743"/>
            <a:chOff x="2969231" y="1067454"/>
            <a:chExt cx="6585735" cy="48047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4A1938C-73D1-490D-BFC0-FE9CF2BA4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6230" t="2112" r="1580"/>
            <a:stretch/>
          </p:blipFill>
          <p:spPr>
            <a:xfrm>
              <a:off x="2969231" y="1089061"/>
              <a:ext cx="6585735" cy="4783101"/>
            </a:xfrm>
            <a:prstGeom prst="rect">
              <a:avLst/>
            </a:prstGeom>
          </p:spPr>
        </p:pic>
        <p:sp>
          <p:nvSpPr>
            <p:cNvPr id="34" name="Rectangle: Rounded Corners 33">
              <a:hlinkClick r:id="rId10" action="ppaction://hlinksldjump" tooltip="LTM4676"/>
              <a:extLst>
                <a:ext uri="{FF2B5EF4-FFF2-40B4-BE49-F238E27FC236}">
                  <a16:creationId xmlns:a16="http://schemas.microsoft.com/office/drawing/2014/main" id="{AFA48CF6-DAD8-4C68-97F2-341ABA2EB724}"/>
                </a:ext>
              </a:extLst>
            </p:cNvPr>
            <p:cNvSpPr/>
            <p:nvPr/>
          </p:nvSpPr>
          <p:spPr>
            <a:xfrm>
              <a:off x="6933643" y="1067454"/>
              <a:ext cx="1069926" cy="82299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77240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1AFEE06-C6A8-422A-94BC-71980907F8E5}"/>
              </a:ext>
            </a:extLst>
          </p:cNvPr>
          <p:cNvGrpSpPr/>
          <p:nvPr/>
        </p:nvGrpSpPr>
        <p:grpSpPr>
          <a:xfrm>
            <a:off x="5669280" y="5584323"/>
            <a:ext cx="4055436" cy="628384"/>
            <a:chOff x="5634869" y="6064650"/>
            <a:chExt cx="4055436" cy="62838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95044A2-F3FE-495C-8CD4-31A9A3513D57}"/>
                </a:ext>
              </a:extLst>
            </p:cNvPr>
            <p:cNvGrpSpPr/>
            <p:nvPr/>
          </p:nvGrpSpPr>
          <p:grpSpPr>
            <a:xfrm>
              <a:off x="5634869" y="6064650"/>
              <a:ext cx="4055436" cy="628384"/>
              <a:chOff x="5531167" y="5559797"/>
              <a:chExt cx="4639155" cy="62838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8DE4392-00C8-4A6A-B90F-DF2F0C67EAA5}"/>
                  </a:ext>
                </a:extLst>
              </p:cNvPr>
              <p:cNvSpPr txBox="1"/>
              <p:nvPr/>
            </p:nvSpPr>
            <p:spPr>
              <a:xfrm>
                <a:off x="5531167" y="5559797"/>
                <a:ext cx="1830294" cy="309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457200">
                  <a:spcBef>
                    <a:spcPts val="1000"/>
                  </a:spcBef>
                  <a:buClr>
                    <a:srgbClr val="1E4056"/>
                  </a:buClr>
                  <a:buSzPct val="75000"/>
                </a:pPr>
                <a:r>
                  <a:rPr lang="en-US" sz="1400">
                    <a:solidFill>
                      <a:srgbClr val="000000"/>
                    </a:solidFill>
                  </a:rPr>
                  <a:t>Reference design: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6FEB64F-CA26-4B21-B200-AB125FED3A06}"/>
                  </a:ext>
                </a:extLst>
              </p:cNvPr>
              <p:cNvSpPr txBox="1"/>
              <p:nvPr/>
            </p:nvSpPr>
            <p:spPr>
              <a:xfrm>
                <a:off x="5531167" y="5878192"/>
                <a:ext cx="4639155" cy="309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457200">
                  <a:spcBef>
                    <a:spcPts val="1000"/>
                  </a:spcBef>
                  <a:buClr>
                    <a:srgbClr val="1E4056"/>
                  </a:buClr>
                  <a:buSzPct val="75000"/>
                </a:pPr>
                <a:r>
                  <a:rPr lang="en-US" sz="1200"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ADI Website</a:t>
                </a:r>
                <a:endParaRPr lang="en-US" sz="120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8C611E-B97C-413B-B1E5-8236B676FD8E}"/>
                </a:ext>
              </a:extLst>
            </p:cNvPr>
            <p:cNvSpPr txBox="1"/>
            <p:nvPr/>
          </p:nvSpPr>
          <p:spPr>
            <a:xfrm>
              <a:off x="6795290" y="6373440"/>
              <a:ext cx="1196236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Terasic Website</a:t>
              </a:r>
              <a:endParaRPr lang="en-US" sz="12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39911C9-C320-4A50-A6F2-DB3977BA98B8}"/>
              </a:ext>
            </a:extLst>
          </p:cNvPr>
          <p:cNvSpPr txBox="1"/>
          <p:nvPr/>
        </p:nvSpPr>
        <p:spPr>
          <a:xfrm>
            <a:off x="261500" y="3545296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/>
              <a:t>Altera Arria 10 </a:t>
            </a:r>
            <a:r>
              <a:rPr lang="en-US" sz="1200" b="1" i="0">
                <a:effectLst/>
              </a:rPr>
              <a:t>SoC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0DCF4-E5C9-437A-86A7-EA0A6310789E}"/>
              </a:ext>
            </a:extLst>
          </p:cNvPr>
          <p:cNvSpPr txBox="1"/>
          <p:nvPr/>
        </p:nvSpPr>
        <p:spPr>
          <a:xfrm>
            <a:off x="261500" y="6278697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de-DE" sz="1200" b="1"/>
              <a:t>Altera Arria 10 </a:t>
            </a:r>
            <a:r>
              <a:rPr lang="en-US" sz="1200" b="1" i="0">
                <a:effectLst/>
              </a:rPr>
              <a:t>SoC</a:t>
            </a:r>
          </a:p>
        </p:txBody>
      </p:sp>
    </p:spTree>
    <p:extLst>
      <p:ext uri="{BB962C8B-B14F-4D97-AF65-F5344CB8AC3E}">
        <p14:creationId xmlns:p14="http://schemas.microsoft.com/office/powerpoint/2010/main" val="168745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DA9B7-EE02-4567-BBC3-18C0AA9A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0"/>
            <a:ext cx="10287000" cy="844128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µModule Regulators for</a:t>
            </a:r>
            <a:r>
              <a:rPr lang="en-US"/>
              <a:t> </a:t>
            </a:r>
            <a:r>
              <a:rPr lang="en-US" b="1"/>
              <a:t>Transceivers</a:t>
            </a:r>
            <a:endParaRPr lang="en-US"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7627AC-F9B5-41E5-A48D-C8F116219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72726" y="6550283"/>
            <a:ext cx="4998478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Analog Devices Confidential Information  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3393D-182F-4832-A110-89FD9EFE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77944" y="6548011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3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8837CA-E2F2-4769-828C-4158BEB8F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0796" y="6548011"/>
            <a:ext cx="1505445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pic>
        <p:nvPicPr>
          <p:cNvPr id="16" name="Picture 15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26C3F633-5BA4-4702-B25B-E27917E9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71204" y="631358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92E6C0-3C84-403F-A197-432302D80DB4}"/>
              </a:ext>
            </a:extLst>
          </p:cNvPr>
          <p:cNvSpPr txBox="1"/>
          <p:nvPr/>
        </p:nvSpPr>
        <p:spPr>
          <a:xfrm>
            <a:off x="115503" y="1087553"/>
            <a:ext cx="6145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ADRV902x Transceivers: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C9C4E05-DE7B-4598-B940-1718D0AB4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284272"/>
              </p:ext>
            </p:extLst>
          </p:nvPr>
        </p:nvGraphicFramePr>
        <p:xfrm>
          <a:off x="182880" y="1519245"/>
          <a:ext cx="11361465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42590">
                  <a:extLst>
                    <a:ext uri="{9D8B030D-6E8A-4147-A177-3AD203B41FA5}">
                      <a16:colId xmlns:a16="http://schemas.microsoft.com/office/drawing/2014/main" val="2758266163"/>
                    </a:ext>
                  </a:extLst>
                </a:gridCol>
                <a:gridCol w="1267551">
                  <a:extLst>
                    <a:ext uri="{9D8B030D-6E8A-4147-A177-3AD203B41FA5}">
                      <a16:colId xmlns:a16="http://schemas.microsoft.com/office/drawing/2014/main" val="2518171425"/>
                    </a:ext>
                  </a:extLst>
                </a:gridCol>
                <a:gridCol w="2052885">
                  <a:extLst>
                    <a:ext uri="{9D8B030D-6E8A-4147-A177-3AD203B41FA5}">
                      <a16:colId xmlns:a16="http://schemas.microsoft.com/office/drawing/2014/main" val="3384810510"/>
                    </a:ext>
                  </a:extLst>
                </a:gridCol>
                <a:gridCol w="2415159">
                  <a:extLst>
                    <a:ext uri="{9D8B030D-6E8A-4147-A177-3AD203B41FA5}">
                      <a16:colId xmlns:a16="http://schemas.microsoft.com/office/drawing/2014/main" val="2887966096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91167590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35885824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/>
                        <a:t>Package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</a:t>
                      </a:r>
                      <a:r>
                        <a:rPr lang="en-US" sz="1600" baseline="-25000"/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V</a:t>
                      </a:r>
                      <a:r>
                        <a:rPr lang="en-US" sz="1600" baseline="-25000"/>
                        <a:t>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</a:t>
                      </a:r>
                      <a:r>
                        <a:rPr lang="en-US" sz="1600" baseline="-25000"/>
                        <a:t>OUT </a:t>
                      </a:r>
                      <a:r>
                        <a:rPr lang="en-US" sz="1600" baseline="0"/>
                        <a:t>(sort)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Part #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528293"/>
                  </a:ext>
                </a:extLst>
              </a:tr>
              <a:tr h="133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9.5 x 16mm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4.72mm BGA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3.1V to 20V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12A: 0.6V to 3.3V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5A: 0.6V to 5.5V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12A &amp; Dual 5A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LTM4671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762822"/>
                  </a:ext>
                </a:extLst>
              </a:tr>
              <a:tr h="133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16 x 16mm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4.</a:t>
                      </a:r>
                      <a:r>
                        <a:rPr lang="en-US" altLang="zh-CN" sz="1200"/>
                        <a:t>8</a:t>
                      </a:r>
                      <a:r>
                        <a:rPr lang="en-US" sz="1200"/>
                        <a:t>2mm BGA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/>
                        <a:t>3.1V to</a:t>
                      </a:r>
                      <a:r>
                        <a:rPr lang="zh-CN" altLang="en-US" sz="1200"/>
                        <a:t> </a:t>
                      </a:r>
                      <a:r>
                        <a:rPr lang="en-US" altLang="zh-CN" sz="1200"/>
                        <a:t>15V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12A: 0.6V to 3.6V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5A: 0.6V to 5.5V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12A &amp; Dual 5A</a:t>
                      </a:r>
                    </a:p>
                    <a:p>
                      <a:r>
                        <a:rPr lang="en-US" sz="1200"/>
                        <a:t>with PMBus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Contact uModule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195069"/>
                  </a:ext>
                </a:extLst>
              </a:tr>
              <a:tr h="133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6.25 x 6.25mm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5.02mm BGA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2.7V to 18V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0V to 6V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Single 8A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Silent Switcher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Contact uModule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15740"/>
                  </a:ext>
                </a:extLst>
              </a:tr>
              <a:tr h="1338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11 x 22mm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8.32mm BGA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4.5V to 20V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(2.375V with 5V Bias)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20A: 0.6V to 3.3V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Dual 5A: 0.6V to 3.3V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Dual 20A &amp; Dual 5A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/>
                        <a:t>Contact uModule 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9166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5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Arria 10 </a:t>
            </a:r>
            <a:r>
              <a:rPr lang="en-US" sz="3000" b="1" dirty="0"/>
              <a:t>Page </a:t>
            </a:r>
            <a:r>
              <a:rPr lang="en-US" altLang="zh-CN" sz="3000" b="1" dirty="0"/>
              <a:t>3</a:t>
            </a:r>
            <a:r>
              <a:rPr lang="en-US" sz="3000" b="1" dirty="0"/>
              <a:t> of 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67091" y="6606192"/>
            <a:ext cx="4024909" cy="305862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pic>
        <p:nvPicPr>
          <p:cNvPr id="10" name="Picture 9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graphicFrame>
        <p:nvGraphicFramePr>
          <p:cNvPr id="20" name="Table 48">
            <a:extLst>
              <a:ext uri="{FF2B5EF4-FFF2-40B4-BE49-F238E27FC236}">
                <a16:creationId xmlns:a16="http://schemas.microsoft.com/office/drawing/2014/main" id="{8A746651-C033-49BA-821D-9DEE30EF7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7571"/>
              </p:ext>
            </p:extLst>
          </p:nvPr>
        </p:nvGraphicFramePr>
        <p:xfrm>
          <a:off x="5669280" y="882467"/>
          <a:ext cx="6400800" cy="1259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</a:t>
                      </a:r>
                      <a:r>
                        <a:rPr lang="en-US" altLang="zh-CN" sz="1400">
                          <a:latin typeface="+mn-lt"/>
                        </a:rPr>
                        <a:t>77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LTM4680, LTM4700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LTM4676, LTM4686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lt"/>
                        </a:rPr>
                        <a:t>LTM4634, 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</a:tbl>
          </a:graphicData>
        </a:graphic>
      </p:graphicFrame>
      <p:grpSp>
        <p:nvGrpSpPr>
          <p:cNvPr id="35" name="Group 34">
            <a:extLst>
              <a:ext uri="{FF2B5EF4-FFF2-40B4-BE49-F238E27FC236}">
                <a16:creationId xmlns:a16="http://schemas.microsoft.com/office/drawing/2014/main" id="{40BDE910-D8FF-46D0-8B67-6FC07444C28C}"/>
              </a:ext>
            </a:extLst>
          </p:cNvPr>
          <p:cNvGrpSpPr>
            <a:grpSpLocks noChangeAspect="1"/>
          </p:cNvGrpSpPr>
          <p:nvPr/>
        </p:nvGrpSpPr>
        <p:grpSpPr>
          <a:xfrm>
            <a:off x="324937" y="746642"/>
            <a:ext cx="4524770" cy="2279982"/>
            <a:chOff x="1673880" y="223935"/>
            <a:chExt cx="10073361" cy="5075854"/>
          </a:xfrm>
        </p:grpSpPr>
        <p:pic>
          <p:nvPicPr>
            <p:cNvPr id="31" name="Picture 30" descr="A picture containing electronics, circuit&#10;&#10;Description automatically generated">
              <a:extLst>
                <a:ext uri="{FF2B5EF4-FFF2-40B4-BE49-F238E27FC236}">
                  <a16:creationId xmlns:a16="http://schemas.microsoft.com/office/drawing/2014/main" id="{6CCE1BC4-7C0A-4B3B-99CC-892FF338C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300" t="3266" r="1821" b="22721"/>
            <a:stretch/>
          </p:blipFill>
          <p:spPr>
            <a:xfrm>
              <a:off x="1673880" y="223935"/>
              <a:ext cx="10073361" cy="5075854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8A7E408-375D-4706-9753-C695C839FEC1}"/>
                </a:ext>
              </a:extLst>
            </p:cNvPr>
            <p:cNvSpPr/>
            <p:nvPr/>
          </p:nvSpPr>
          <p:spPr>
            <a:xfrm rot="20291">
              <a:off x="4920932" y="1810178"/>
              <a:ext cx="564288" cy="57401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: Rounded Corners 32">
              <a:hlinkClick r:id="rId9" action="ppaction://hlinksldjump" tooltip="LTM4677"/>
              <a:extLst>
                <a:ext uri="{FF2B5EF4-FFF2-40B4-BE49-F238E27FC236}">
                  <a16:creationId xmlns:a16="http://schemas.microsoft.com/office/drawing/2014/main" id="{DF1F2ACD-C7DC-46B6-B396-30DBCE6EB83E}"/>
                </a:ext>
              </a:extLst>
            </p:cNvPr>
            <p:cNvSpPr/>
            <p:nvPr/>
          </p:nvSpPr>
          <p:spPr>
            <a:xfrm rot="2934631">
              <a:off x="9702968" y="1086654"/>
              <a:ext cx="1853865" cy="90054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hlinkClick r:id="rId9" action="ppaction://hlinksldjump" tooltip="LTM4633"/>
              <a:extLst>
                <a:ext uri="{FF2B5EF4-FFF2-40B4-BE49-F238E27FC236}">
                  <a16:creationId xmlns:a16="http://schemas.microsoft.com/office/drawing/2014/main" id="{472C19B4-7DC2-42DB-A530-FE9538A64918}"/>
                </a:ext>
              </a:extLst>
            </p:cNvPr>
            <p:cNvSpPr/>
            <p:nvPr/>
          </p:nvSpPr>
          <p:spPr>
            <a:xfrm rot="3206736">
              <a:off x="8478379" y="681775"/>
              <a:ext cx="869937" cy="90054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6B0FD4-E3B0-4F22-A544-3C649FFC329C}"/>
              </a:ext>
            </a:extLst>
          </p:cNvPr>
          <p:cNvGrpSpPr>
            <a:grpSpLocks noChangeAspect="1"/>
          </p:cNvGrpSpPr>
          <p:nvPr/>
        </p:nvGrpSpPr>
        <p:grpSpPr>
          <a:xfrm>
            <a:off x="598033" y="3613259"/>
            <a:ext cx="3547173" cy="3291840"/>
            <a:chOff x="3679502" y="3286714"/>
            <a:chExt cx="3054508" cy="283464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D448578-D2C2-4CD7-AFA8-ADA1AD01793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04683">
              <a:off x="3679502" y="3286714"/>
              <a:ext cx="3054508" cy="2834640"/>
              <a:chOff x="3191264" y="223676"/>
              <a:chExt cx="5781518" cy="5365361"/>
            </a:xfrm>
          </p:grpSpPr>
          <p:pic>
            <p:nvPicPr>
              <p:cNvPr id="26" name="Picture 25" descr="A picture containing electronics, circuit&#10;&#10;Description automatically generated">
                <a:extLst>
                  <a:ext uri="{FF2B5EF4-FFF2-40B4-BE49-F238E27FC236}">
                    <a16:creationId xmlns:a16="http://schemas.microsoft.com/office/drawing/2014/main" id="{8D2C8B6E-07DC-457C-9F54-BD748ED622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657" t="3262" r="7803" b="18504"/>
              <a:stretch/>
            </p:blipFill>
            <p:spPr>
              <a:xfrm>
                <a:off x="3191264" y="223676"/>
                <a:ext cx="5781518" cy="5365361"/>
              </a:xfrm>
              <a:prstGeom prst="rect">
                <a:avLst/>
              </a:prstGeom>
            </p:spPr>
          </p:pic>
          <p:sp>
            <p:nvSpPr>
              <p:cNvPr id="27" name="Rectangle: Rounded Corners 26">
                <a:hlinkClick r:id="rId9" action="ppaction://hlinksldjump" tooltip="LTM4628"/>
                <a:extLst>
                  <a:ext uri="{FF2B5EF4-FFF2-40B4-BE49-F238E27FC236}">
                    <a16:creationId xmlns:a16="http://schemas.microsoft.com/office/drawing/2014/main" id="{0DE1F93B-33A9-4FF0-89BC-030579CDFC6E}"/>
                  </a:ext>
                </a:extLst>
              </p:cNvPr>
              <p:cNvSpPr/>
              <p:nvPr/>
            </p:nvSpPr>
            <p:spPr>
              <a:xfrm rot="1115608">
                <a:off x="6000912" y="3979650"/>
                <a:ext cx="1068074" cy="490958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hlinkClick r:id="rId9" action="ppaction://hlinksldjump" tooltip="LTM4607"/>
                <a:extLst>
                  <a:ext uri="{FF2B5EF4-FFF2-40B4-BE49-F238E27FC236}">
                    <a16:creationId xmlns:a16="http://schemas.microsoft.com/office/drawing/2014/main" id="{E19CF0CC-BEFC-4CC6-95D2-5BF424322B36}"/>
                  </a:ext>
                </a:extLst>
              </p:cNvPr>
              <p:cNvSpPr/>
              <p:nvPr/>
            </p:nvSpPr>
            <p:spPr>
              <a:xfrm rot="6615927">
                <a:off x="6901335" y="3979650"/>
                <a:ext cx="1068074" cy="490958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Rectangle: Rounded Corners 35">
              <a:hlinkClick r:id="rId9" action="ppaction://hlinksldjump" tooltip="LTM4634"/>
              <a:extLst>
                <a:ext uri="{FF2B5EF4-FFF2-40B4-BE49-F238E27FC236}">
                  <a16:creationId xmlns:a16="http://schemas.microsoft.com/office/drawing/2014/main" id="{3E765007-D4C9-4E44-8134-B0CFF7BE04C7}"/>
                </a:ext>
              </a:extLst>
            </p:cNvPr>
            <p:cNvSpPr/>
            <p:nvPr/>
          </p:nvSpPr>
          <p:spPr>
            <a:xfrm rot="3206736">
              <a:off x="5375513" y="5461158"/>
              <a:ext cx="329105" cy="34068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854725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48">
            <a:extLst>
              <a:ext uri="{FF2B5EF4-FFF2-40B4-BE49-F238E27FC236}">
                <a16:creationId xmlns:a16="http://schemas.microsoft.com/office/drawing/2014/main" id="{36355EE2-516D-403F-8A05-8BBE517166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778072"/>
              </p:ext>
            </p:extLst>
          </p:nvPr>
        </p:nvGraphicFramePr>
        <p:xfrm>
          <a:off x="5669280" y="3744329"/>
          <a:ext cx="6400800" cy="1630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LTM460</a:t>
                      </a:r>
                      <a:r>
                        <a:rPr lang="en-US" altLang="zh-CN" sz="1400">
                          <a:latin typeface="+mn-lt"/>
                        </a:rPr>
                        <a:t>7</a:t>
                      </a:r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LTM8055, LTM8054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LTM4705, LTM4642</a:t>
                      </a:r>
                    </a:p>
                    <a:p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962764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A9FB3D4B-6E8E-4B20-B75A-832E092A79FB}"/>
              </a:ext>
            </a:extLst>
          </p:cNvPr>
          <p:cNvGrpSpPr/>
          <p:nvPr/>
        </p:nvGrpSpPr>
        <p:grpSpPr>
          <a:xfrm>
            <a:off x="5634869" y="6064650"/>
            <a:ext cx="4055436" cy="628384"/>
            <a:chOff x="5634869" y="6064650"/>
            <a:chExt cx="4055436" cy="62838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4442D76-DAA4-464D-A940-8C1F45D3F19A}"/>
                </a:ext>
              </a:extLst>
            </p:cNvPr>
            <p:cNvGrpSpPr/>
            <p:nvPr/>
          </p:nvGrpSpPr>
          <p:grpSpPr>
            <a:xfrm>
              <a:off x="5634869" y="6064650"/>
              <a:ext cx="4055436" cy="628384"/>
              <a:chOff x="5531167" y="5559797"/>
              <a:chExt cx="4639155" cy="628384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5B74B75-FAD8-4068-937D-9AD75C025E54}"/>
                  </a:ext>
                </a:extLst>
              </p:cNvPr>
              <p:cNvSpPr txBox="1"/>
              <p:nvPr/>
            </p:nvSpPr>
            <p:spPr>
              <a:xfrm>
                <a:off x="5531167" y="5559797"/>
                <a:ext cx="1830294" cy="309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457200">
                  <a:spcBef>
                    <a:spcPts val="1000"/>
                  </a:spcBef>
                  <a:buClr>
                    <a:srgbClr val="1E4056"/>
                  </a:buClr>
                  <a:buSzPct val="75000"/>
                </a:pPr>
                <a:r>
                  <a:rPr lang="en-US" sz="1400">
                    <a:solidFill>
                      <a:srgbClr val="000000"/>
                    </a:solidFill>
                  </a:rPr>
                  <a:t>Reference design: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3791C10-A131-4C84-9BDA-691DC99496CB}"/>
                  </a:ext>
                </a:extLst>
              </p:cNvPr>
              <p:cNvSpPr txBox="1"/>
              <p:nvPr/>
            </p:nvSpPr>
            <p:spPr>
              <a:xfrm>
                <a:off x="5531167" y="5878192"/>
                <a:ext cx="4639155" cy="309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457200">
                  <a:spcBef>
                    <a:spcPts val="1000"/>
                  </a:spcBef>
                  <a:buClr>
                    <a:srgbClr val="1E4056"/>
                  </a:buClr>
                  <a:buSzPct val="75000"/>
                </a:pPr>
                <a:r>
                  <a:rPr lang="en-US" sz="1200"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ADI Website</a:t>
                </a:r>
                <a:endParaRPr lang="en-US" sz="120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85926CF-0E32-4C6A-98AE-11AE91DC7654}"/>
                </a:ext>
              </a:extLst>
            </p:cNvPr>
            <p:cNvSpPr txBox="1"/>
            <p:nvPr/>
          </p:nvSpPr>
          <p:spPr>
            <a:xfrm>
              <a:off x="6795290" y="6373440"/>
              <a:ext cx="1196236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Terasic Website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38143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Arria 10 </a:t>
            </a:r>
            <a:r>
              <a:rPr lang="en-US" sz="3000" b="1" dirty="0"/>
              <a:t>Page 4 of 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0402" y="6529718"/>
            <a:ext cx="3700044" cy="328282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pic>
        <p:nvPicPr>
          <p:cNvPr id="10" name="Picture 9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77782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994F674-94DE-4200-946D-F67E657EF27B}"/>
              </a:ext>
            </a:extLst>
          </p:cNvPr>
          <p:cNvGrpSpPr>
            <a:grpSpLocks noChangeAspect="1"/>
          </p:cNvGrpSpPr>
          <p:nvPr/>
        </p:nvGrpSpPr>
        <p:grpSpPr>
          <a:xfrm>
            <a:off x="101554" y="785690"/>
            <a:ext cx="5030896" cy="2926080"/>
            <a:chOff x="437905" y="3430257"/>
            <a:chExt cx="9710277" cy="5647715"/>
          </a:xfrm>
        </p:grpSpPr>
        <p:pic>
          <p:nvPicPr>
            <p:cNvPr id="3" name="Picture 2" descr="A motherboard with a motherboard&#10;&#10;Description automatically generated with medium confidence">
              <a:extLst>
                <a:ext uri="{FF2B5EF4-FFF2-40B4-BE49-F238E27FC236}">
                  <a16:creationId xmlns:a16="http://schemas.microsoft.com/office/drawing/2014/main" id="{B1D091F0-1534-4D81-8F20-D28C18015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208" t="1352" r="1145" b="16296"/>
            <a:stretch/>
          </p:blipFill>
          <p:spPr>
            <a:xfrm>
              <a:off x="437905" y="3430257"/>
              <a:ext cx="9710277" cy="5647715"/>
            </a:xfrm>
            <a:prstGeom prst="rect">
              <a:avLst/>
            </a:prstGeom>
          </p:spPr>
        </p:pic>
        <p:sp>
          <p:nvSpPr>
            <p:cNvPr id="18" name="Rectangle: Rounded Corners 17">
              <a:hlinkClick r:id="rId9" action="ppaction://hlinksldjump" tooltip="LTM4620"/>
              <a:extLst>
                <a:ext uri="{FF2B5EF4-FFF2-40B4-BE49-F238E27FC236}">
                  <a16:creationId xmlns:a16="http://schemas.microsoft.com/office/drawing/2014/main" id="{7C1BF4D1-59D3-4F97-A52D-7386F293392D}"/>
                </a:ext>
              </a:extLst>
            </p:cNvPr>
            <p:cNvSpPr/>
            <p:nvPr/>
          </p:nvSpPr>
          <p:spPr>
            <a:xfrm rot="20927162">
              <a:off x="6935338" y="3921956"/>
              <a:ext cx="984061" cy="79456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Rounded Corners 18">
              <a:hlinkClick r:id="rId9" action="ppaction://hlinksldjump" tooltip="LTM4628"/>
              <a:extLst>
                <a:ext uri="{FF2B5EF4-FFF2-40B4-BE49-F238E27FC236}">
                  <a16:creationId xmlns:a16="http://schemas.microsoft.com/office/drawing/2014/main" id="{5B3321A4-8A68-49D2-B28F-ED0BA6E093DD}"/>
                </a:ext>
              </a:extLst>
            </p:cNvPr>
            <p:cNvSpPr/>
            <p:nvPr/>
          </p:nvSpPr>
          <p:spPr>
            <a:xfrm rot="4599978">
              <a:off x="8466116" y="4308805"/>
              <a:ext cx="743217" cy="79456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hlinkClick r:id="rId9" action="ppaction://hlinksldjump" tooltip="LTM4677"/>
              <a:extLst>
                <a:ext uri="{FF2B5EF4-FFF2-40B4-BE49-F238E27FC236}">
                  <a16:creationId xmlns:a16="http://schemas.microsoft.com/office/drawing/2014/main" id="{CFA08519-80FE-4105-96D8-237301AE37DC}"/>
                </a:ext>
              </a:extLst>
            </p:cNvPr>
            <p:cNvSpPr/>
            <p:nvPr/>
          </p:nvSpPr>
          <p:spPr>
            <a:xfrm rot="4441014">
              <a:off x="8395059" y="5510432"/>
              <a:ext cx="1540267" cy="79456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223DF5-C03D-47AA-A2C2-E3EC0E6EE5B7}"/>
              </a:ext>
            </a:extLst>
          </p:cNvPr>
          <p:cNvGrpSpPr>
            <a:grpSpLocks noChangeAspect="1"/>
          </p:cNvGrpSpPr>
          <p:nvPr/>
        </p:nvGrpSpPr>
        <p:grpSpPr>
          <a:xfrm rot="21429884">
            <a:off x="485246" y="3739760"/>
            <a:ext cx="3787721" cy="3108960"/>
            <a:chOff x="2063999" y="0"/>
            <a:chExt cx="7953761" cy="6528435"/>
          </a:xfrm>
        </p:grpSpPr>
        <p:pic>
          <p:nvPicPr>
            <p:cNvPr id="23" name="Picture 22" descr="A close-up of a circuit board&#10;&#10;Description automatically generated with low confidence">
              <a:extLst>
                <a:ext uri="{FF2B5EF4-FFF2-40B4-BE49-F238E27FC236}">
                  <a16:creationId xmlns:a16="http://schemas.microsoft.com/office/drawing/2014/main" id="{2870DE23-029D-4CFA-BCA7-500FCB278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30" r="2856" b="4805"/>
            <a:stretch/>
          </p:blipFill>
          <p:spPr>
            <a:xfrm>
              <a:off x="2063999" y="0"/>
              <a:ext cx="7953761" cy="6528435"/>
            </a:xfrm>
            <a:prstGeom prst="rect">
              <a:avLst/>
            </a:prstGeom>
          </p:spPr>
        </p:pic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D235A9D-54F5-43F6-9CDC-223779B59AD4}"/>
                </a:ext>
              </a:extLst>
            </p:cNvPr>
            <p:cNvSpPr/>
            <p:nvPr/>
          </p:nvSpPr>
          <p:spPr>
            <a:xfrm rot="18704835">
              <a:off x="7679169" y="1302890"/>
              <a:ext cx="509842" cy="47423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419584-2A8C-45FB-B7B4-F2ACF61F6C5F}"/>
                </a:ext>
              </a:extLst>
            </p:cNvPr>
            <p:cNvSpPr/>
            <p:nvPr/>
          </p:nvSpPr>
          <p:spPr>
            <a:xfrm rot="18691701">
              <a:off x="7483538" y="3370700"/>
              <a:ext cx="509842" cy="52672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8" name="Table 48">
            <a:extLst>
              <a:ext uri="{FF2B5EF4-FFF2-40B4-BE49-F238E27FC236}">
                <a16:creationId xmlns:a16="http://schemas.microsoft.com/office/drawing/2014/main" id="{50EF7757-C2FB-4EEB-82EC-5F9BCE17A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40198"/>
              </p:ext>
            </p:extLst>
          </p:nvPr>
        </p:nvGraphicFramePr>
        <p:xfrm>
          <a:off x="5669280" y="1142451"/>
          <a:ext cx="6400800" cy="1778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LTM4662,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LTM4628, 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LTM4705, LTM4642</a:t>
                      </a:r>
                    </a:p>
                    <a:p>
                      <a:endParaRPr lang="en-US" sz="14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LTM4680, LTM4700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LTM4676, LTM4686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962764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B049787C-8904-40F7-8F7D-F521F16D8C2E}"/>
              </a:ext>
            </a:extLst>
          </p:cNvPr>
          <p:cNvGrpSpPr/>
          <p:nvPr/>
        </p:nvGrpSpPr>
        <p:grpSpPr>
          <a:xfrm>
            <a:off x="5634869" y="6064650"/>
            <a:ext cx="4055436" cy="628384"/>
            <a:chOff x="5634869" y="6064650"/>
            <a:chExt cx="4055436" cy="62838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8316030-5A52-48B1-83A3-661E8B8485EA}"/>
                </a:ext>
              </a:extLst>
            </p:cNvPr>
            <p:cNvGrpSpPr/>
            <p:nvPr/>
          </p:nvGrpSpPr>
          <p:grpSpPr>
            <a:xfrm>
              <a:off x="5634869" y="6064650"/>
              <a:ext cx="4055436" cy="628384"/>
              <a:chOff x="5531167" y="5559797"/>
              <a:chExt cx="4639155" cy="62838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5D97506-8B9A-482A-AF6C-68A05DF11261}"/>
                  </a:ext>
                </a:extLst>
              </p:cNvPr>
              <p:cNvSpPr txBox="1"/>
              <p:nvPr/>
            </p:nvSpPr>
            <p:spPr>
              <a:xfrm>
                <a:off x="5531167" y="5559797"/>
                <a:ext cx="1830294" cy="309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457200">
                  <a:spcBef>
                    <a:spcPts val="1000"/>
                  </a:spcBef>
                  <a:buClr>
                    <a:srgbClr val="1E4056"/>
                  </a:buClr>
                  <a:buSzPct val="75000"/>
                </a:pPr>
                <a:r>
                  <a:rPr lang="en-US" sz="1400">
                    <a:solidFill>
                      <a:srgbClr val="000000"/>
                    </a:solidFill>
                  </a:rPr>
                  <a:t>Reference design: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056A18-3FA8-42FF-A49C-5E9F1A6AE89A}"/>
                  </a:ext>
                </a:extLst>
              </p:cNvPr>
              <p:cNvSpPr txBox="1"/>
              <p:nvPr/>
            </p:nvSpPr>
            <p:spPr>
              <a:xfrm>
                <a:off x="5531167" y="5878192"/>
                <a:ext cx="4639155" cy="309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defTabSz="457200">
                  <a:spcBef>
                    <a:spcPts val="1000"/>
                  </a:spcBef>
                  <a:buClr>
                    <a:srgbClr val="1E4056"/>
                  </a:buClr>
                  <a:buSzPct val="75000"/>
                </a:pPr>
                <a:r>
                  <a:rPr lang="en-US" sz="1200"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ADI Website</a:t>
                </a:r>
                <a:endParaRPr lang="en-US" sz="120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949DD6-65F7-42F8-858F-238277694BBF}"/>
                </a:ext>
              </a:extLst>
            </p:cNvPr>
            <p:cNvSpPr txBox="1"/>
            <p:nvPr/>
          </p:nvSpPr>
          <p:spPr>
            <a:xfrm>
              <a:off x="6795290" y="6373440"/>
              <a:ext cx="1196236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Terasic Website</a:t>
              </a:r>
              <a:endParaRPr lang="en-US" sz="1200"/>
            </a:p>
          </p:txBody>
        </p:sp>
      </p:grpSp>
    </p:spTree>
    <p:extLst>
      <p:ext uri="{BB962C8B-B14F-4D97-AF65-F5344CB8AC3E}">
        <p14:creationId xmlns:p14="http://schemas.microsoft.com/office/powerpoint/2010/main" val="17323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Arria 10 </a:t>
            </a:r>
            <a:r>
              <a:rPr lang="en-US" sz="3000" b="1" dirty="0"/>
              <a:t>Page 5 of 5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79129" y="6536927"/>
            <a:ext cx="2846350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pic>
        <p:nvPicPr>
          <p:cNvPr id="10" name="Picture 9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29090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C1AF9E9-ABA3-4F91-B97A-EDD65AAF87F7}"/>
              </a:ext>
            </a:extLst>
          </p:cNvPr>
          <p:cNvGrpSpPr>
            <a:grpSpLocks noChangeAspect="1"/>
          </p:cNvGrpSpPr>
          <p:nvPr/>
        </p:nvGrpSpPr>
        <p:grpSpPr>
          <a:xfrm>
            <a:off x="274274" y="805981"/>
            <a:ext cx="4247413" cy="2668284"/>
            <a:chOff x="1769423" y="647700"/>
            <a:chExt cx="8699943" cy="546542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23C697-4884-43E9-87F1-728CDFCC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84" r="1464" b="1747"/>
            <a:stretch/>
          </p:blipFill>
          <p:spPr>
            <a:xfrm>
              <a:off x="1769423" y="647700"/>
              <a:ext cx="8699943" cy="5465424"/>
            </a:xfrm>
            <a:prstGeom prst="rect">
              <a:avLst/>
            </a:prstGeom>
          </p:spPr>
        </p:pic>
        <p:sp>
          <p:nvSpPr>
            <p:cNvPr id="29" name="Rectangle: Rounded Corners 28">
              <a:hlinkHover r:id="" action="ppaction://hlinkshowjump?jump=nextslide"/>
              <a:extLst>
                <a:ext uri="{FF2B5EF4-FFF2-40B4-BE49-F238E27FC236}">
                  <a16:creationId xmlns:a16="http://schemas.microsoft.com/office/drawing/2014/main" id="{86F69616-93AD-4277-BE2A-108D5EDDC305}"/>
                </a:ext>
              </a:extLst>
            </p:cNvPr>
            <p:cNvSpPr/>
            <p:nvPr/>
          </p:nvSpPr>
          <p:spPr>
            <a:xfrm rot="21435983">
              <a:off x="6256331" y="1666580"/>
              <a:ext cx="927274" cy="552292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0" name="Table 48">
            <a:extLst>
              <a:ext uri="{FF2B5EF4-FFF2-40B4-BE49-F238E27FC236}">
                <a16:creationId xmlns:a16="http://schemas.microsoft.com/office/drawing/2014/main" id="{1A2F6B25-08B4-4B1C-A9D8-68E3DF842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306909"/>
              </p:ext>
            </p:extLst>
          </p:nvPr>
        </p:nvGraphicFramePr>
        <p:xfrm>
          <a:off x="5669280" y="842007"/>
          <a:ext cx="640080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787ABBB-5735-400F-9FAC-C084929473AA}"/>
              </a:ext>
            </a:extLst>
          </p:cNvPr>
          <p:cNvSpPr txBox="1"/>
          <p:nvPr/>
        </p:nvSpPr>
        <p:spPr>
          <a:xfrm>
            <a:off x="5669280" y="5291075"/>
            <a:ext cx="1599998" cy="3099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solidFill>
                  <a:srgbClr val="000000"/>
                </a:solidFill>
              </a:rPr>
              <a:t>Reference design: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D45BBD-94BF-42F3-82A2-5660693A40AF}"/>
              </a:ext>
            </a:extLst>
          </p:cNvPr>
          <p:cNvSpPr txBox="1"/>
          <p:nvPr/>
        </p:nvSpPr>
        <p:spPr>
          <a:xfrm>
            <a:off x="5669280" y="5601064"/>
            <a:ext cx="1196236" cy="30998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20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ReflexCES Website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2516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Stratix 10 </a:t>
            </a:r>
            <a:r>
              <a:rPr lang="en-US" sz="3000" b="1" dirty="0"/>
              <a:t>Page 1 of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79129" y="6536927"/>
            <a:ext cx="2846350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pic>
        <p:nvPicPr>
          <p:cNvPr id="10" name="Picture 9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29090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48">
            <a:extLst>
              <a:ext uri="{FF2B5EF4-FFF2-40B4-BE49-F238E27FC236}">
                <a16:creationId xmlns:a16="http://schemas.microsoft.com/office/drawing/2014/main" id="{1A2F6B25-08B4-4B1C-A9D8-68E3DF842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695646"/>
              </p:ext>
            </p:extLst>
          </p:nvPr>
        </p:nvGraphicFramePr>
        <p:xfrm>
          <a:off x="5669280" y="842007"/>
          <a:ext cx="6400800" cy="2443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LTM4678, LTM4680</a:t>
                      </a:r>
                    </a:p>
                    <a:p>
                      <a:r>
                        <a:rPr lang="en-US" sz="1400"/>
                        <a:t>LTM4700, 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LTM4630, LTM4677</a:t>
                      </a:r>
                    </a:p>
                    <a:p>
                      <a:r>
                        <a:rPr lang="en-US" sz="1400"/>
                        <a:t>LTM4662, LTM4636, LTM4647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LTM4680, LTM4700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LTM4676, LTM4686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90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LTM4620, LTM4676A,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800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LTM4632, LTM4668, LTM4625, LTM4624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31216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BCA29E7F-079A-4756-A73C-9EB9DEA8753E}"/>
              </a:ext>
            </a:extLst>
          </p:cNvPr>
          <p:cNvGrpSpPr>
            <a:grpSpLocks noChangeAspect="1"/>
          </p:cNvGrpSpPr>
          <p:nvPr/>
        </p:nvGrpSpPr>
        <p:grpSpPr>
          <a:xfrm>
            <a:off x="277778" y="842007"/>
            <a:ext cx="3710175" cy="2743200"/>
            <a:chOff x="325322" y="1564380"/>
            <a:chExt cx="6046602" cy="447068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5649CFA-6975-48D1-B11A-3B19900403FB}"/>
                </a:ext>
              </a:extLst>
            </p:cNvPr>
            <p:cNvGrpSpPr/>
            <p:nvPr/>
          </p:nvGrpSpPr>
          <p:grpSpPr>
            <a:xfrm>
              <a:off x="325322" y="1564380"/>
              <a:ext cx="6046602" cy="4470685"/>
              <a:chOff x="325322" y="1564380"/>
              <a:chExt cx="6046602" cy="447068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EABBBDA-D8E1-4754-927F-5E11C54A3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5322" y="1564380"/>
                <a:ext cx="6046602" cy="4470685"/>
              </a:xfrm>
              <a:prstGeom prst="rect">
                <a:avLst/>
              </a:prstGeom>
            </p:spPr>
          </p:pic>
          <p:sp>
            <p:nvSpPr>
              <p:cNvPr id="13" name="Rectangle: Rounded Corners 12">
                <a:hlinkClick r:id="rId9" action="ppaction://hlinksldjump" tooltip="LTM4650"/>
                <a:extLst>
                  <a:ext uri="{FF2B5EF4-FFF2-40B4-BE49-F238E27FC236}">
                    <a16:creationId xmlns:a16="http://schemas.microsoft.com/office/drawing/2014/main" id="{5A9A7CA5-1A9C-4EDB-97E9-B7958FF0DB4C}"/>
                  </a:ext>
                </a:extLst>
              </p:cNvPr>
              <p:cNvSpPr/>
              <p:nvPr/>
            </p:nvSpPr>
            <p:spPr>
              <a:xfrm>
                <a:off x="5120640" y="1713297"/>
                <a:ext cx="1058779" cy="2694801"/>
              </a:xfrm>
              <a:prstGeom prst="roundRect">
                <a:avLst/>
              </a:prstGeom>
              <a:noFill/>
              <a:ln w="57150">
                <a:solidFill>
                  <a:srgbClr val="FF000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: Rounded Corners 15">
              <a:hlinkClick r:id="rId9" action="ppaction://hlinksldjump" tooltip="LTM4677"/>
              <a:extLst>
                <a:ext uri="{FF2B5EF4-FFF2-40B4-BE49-F238E27FC236}">
                  <a16:creationId xmlns:a16="http://schemas.microsoft.com/office/drawing/2014/main" id="{3E76F301-E20E-483F-B5F9-97B24872C718}"/>
                </a:ext>
              </a:extLst>
            </p:cNvPr>
            <p:cNvSpPr/>
            <p:nvPr/>
          </p:nvSpPr>
          <p:spPr>
            <a:xfrm>
              <a:off x="5120639" y="4489965"/>
              <a:ext cx="1058779" cy="80365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hlinkClick r:id="rId9" action="ppaction://hlinksldjump" tooltip="LTM4631"/>
              <a:extLst>
                <a:ext uri="{FF2B5EF4-FFF2-40B4-BE49-F238E27FC236}">
                  <a16:creationId xmlns:a16="http://schemas.microsoft.com/office/drawing/2014/main" id="{4E7C266D-587F-463D-866E-991894F20BAE}"/>
                </a:ext>
              </a:extLst>
            </p:cNvPr>
            <p:cNvSpPr/>
            <p:nvPr/>
          </p:nvSpPr>
          <p:spPr>
            <a:xfrm>
              <a:off x="5120639" y="5375487"/>
              <a:ext cx="1058780" cy="63680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hlinkClick r:id="rId9" action="ppaction://hlinksldjump" tooltip="LTM4643"/>
              <a:extLst>
                <a:ext uri="{FF2B5EF4-FFF2-40B4-BE49-F238E27FC236}">
                  <a16:creationId xmlns:a16="http://schemas.microsoft.com/office/drawing/2014/main" id="{DDC06C62-FE12-46E5-AD1E-DCD000E66C7A}"/>
                </a:ext>
              </a:extLst>
            </p:cNvPr>
            <p:cNvSpPr/>
            <p:nvPr/>
          </p:nvSpPr>
          <p:spPr>
            <a:xfrm>
              <a:off x="3751534" y="5293620"/>
              <a:ext cx="866275" cy="55508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0E6C8B6-E08B-479D-9C67-63D55BD395E4}"/>
              </a:ext>
            </a:extLst>
          </p:cNvPr>
          <p:cNvGrpSpPr>
            <a:grpSpLocks noChangeAspect="1"/>
          </p:cNvGrpSpPr>
          <p:nvPr/>
        </p:nvGrpSpPr>
        <p:grpSpPr>
          <a:xfrm>
            <a:off x="277778" y="3837972"/>
            <a:ext cx="4992675" cy="2743200"/>
            <a:chOff x="1351786" y="2362832"/>
            <a:chExt cx="8833585" cy="4853563"/>
          </a:xfrm>
        </p:grpSpPr>
        <p:pic>
          <p:nvPicPr>
            <p:cNvPr id="6" name="Picture 5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9ACF07F0-B726-43DE-9E2A-6E33CF4BF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277" t="10245" r="5155" b="18288"/>
            <a:stretch/>
          </p:blipFill>
          <p:spPr>
            <a:xfrm>
              <a:off x="1351786" y="2362832"/>
              <a:ext cx="8833585" cy="4853563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868447-0D4D-47C2-8DCF-081CFE628801}"/>
                </a:ext>
              </a:extLst>
            </p:cNvPr>
            <p:cNvSpPr/>
            <p:nvPr/>
          </p:nvSpPr>
          <p:spPr>
            <a:xfrm rot="4041686">
              <a:off x="5479094" y="1833141"/>
              <a:ext cx="435495" cy="368395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5399CA1B-BB44-4D7B-A039-6C5BD70F9455}"/>
                </a:ext>
              </a:extLst>
            </p:cNvPr>
            <p:cNvSpPr/>
            <p:nvPr/>
          </p:nvSpPr>
          <p:spPr>
            <a:xfrm rot="3428344">
              <a:off x="5315736" y="4635062"/>
              <a:ext cx="358260" cy="3425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D23455-38CC-425E-99FD-F153733C28E6}"/>
                </a:ext>
              </a:extLst>
            </p:cNvPr>
            <p:cNvSpPr/>
            <p:nvPr/>
          </p:nvSpPr>
          <p:spPr>
            <a:xfrm rot="3428344">
              <a:off x="6017044" y="4300299"/>
              <a:ext cx="358260" cy="3425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5FAA7E-1AAE-4879-B0BC-98B302355386}"/>
                </a:ext>
              </a:extLst>
            </p:cNvPr>
            <p:cNvSpPr/>
            <p:nvPr/>
          </p:nvSpPr>
          <p:spPr>
            <a:xfrm rot="3428344">
              <a:off x="7943436" y="3357626"/>
              <a:ext cx="358260" cy="3425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852AF41-E337-44E6-BF53-26CAD2F1756C}"/>
                </a:ext>
              </a:extLst>
            </p:cNvPr>
            <p:cNvSpPr/>
            <p:nvPr/>
          </p:nvSpPr>
          <p:spPr>
            <a:xfrm rot="3428344">
              <a:off x="8425527" y="3129413"/>
              <a:ext cx="358260" cy="3425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75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D8ACDA-3744-4268-9257-6C5976705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-91440"/>
            <a:ext cx="10287000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Intel (Altera) Stratix 10 </a:t>
            </a:r>
            <a:r>
              <a:rPr lang="en-US" sz="3000" b="1" dirty="0"/>
              <a:t>Page 2 of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6E5C0-8B08-4B37-AB87-0C09AB69F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79129" y="6536927"/>
            <a:ext cx="2846350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pic>
        <p:nvPicPr>
          <p:cNvPr id="10" name="Picture 9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9F91B3B2-BFF5-4C8E-88FE-52E377AAE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98989" y="60122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BAE8E6DF-47BB-4C60-97D0-4D3FAFAEFA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0804629" y="5979795"/>
            <a:ext cx="548640" cy="54864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B2E0A6B-46E9-49F1-8828-36CB3EC8EC73}"/>
              </a:ext>
            </a:extLst>
          </p:cNvPr>
          <p:cNvCxnSpPr/>
          <p:nvPr/>
        </p:nvCxnSpPr>
        <p:spPr>
          <a:xfrm flipH="1">
            <a:off x="5486400" y="729090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Table 48">
            <a:extLst>
              <a:ext uri="{FF2B5EF4-FFF2-40B4-BE49-F238E27FC236}">
                <a16:creationId xmlns:a16="http://schemas.microsoft.com/office/drawing/2014/main" id="{1A2F6B25-08B4-4B1C-A9D8-68E3DF842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43604"/>
              </p:ext>
            </p:extLst>
          </p:nvPr>
        </p:nvGraphicFramePr>
        <p:xfrm>
          <a:off x="5669280" y="842007"/>
          <a:ext cx="6400800" cy="2443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LTM4678, LTM4680</a:t>
                      </a:r>
                    </a:p>
                    <a:p>
                      <a:r>
                        <a:rPr lang="en-US" sz="1400"/>
                        <a:t>LTM4700, 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LTM4630, LTM4677</a:t>
                      </a:r>
                    </a:p>
                    <a:p>
                      <a:r>
                        <a:rPr lang="en-US" sz="1400"/>
                        <a:t>LTM4662, LTM4636, LTM4647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LTM4678, LTM4680, LTM4700,</a:t>
                      </a:r>
                    </a:p>
                    <a:p>
                      <a:r>
                        <a:rPr lang="en-US" sz="1400">
                          <a:latin typeface="+mn-lt"/>
                        </a:rPr>
                        <a:t>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LTM4676, LTM4686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90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LTM4620, LTM4676A, LTM4662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800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latin typeface="+mn-lt"/>
                        </a:rPr>
                        <a:t>LTM4636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LTM4650, LTM4678, LTM4680, LTM4700, 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LTM4647, LTM4630, LTM4662, LTM4620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31216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028C2BBA-A079-469C-B335-438DB7DCD0C0}"/>
              </a:ext>
            </a:extLst>
          </p:cNvPr>
          <p:cNvGrpSpPr>
            <a:grpSpLocks noChangeAspect="1"/>
          </p:cNvGrpSpPr>
          <p:nvPr/>
        </p:nvGrpSpPr>
        <p:grpSpPr>
          <a:xfrm>
            <a:off x="155355" y="764650"/>
            <a:ext cx="5248071" cy="2834640"/>
            <a:chOff x="1550019" y="1105364"/>
            <a:chExt cx="8072575" cy="4360246"/>
          </a:xfrm>
        </p:grpSpPr>
        <p:pic>
          <p:nvPicPr>
            <p:cNvPr id="8" name="Picture 7" descr="A picture containing electronics&#10;&#10;Description automatically generated">
              <a:extLst>
                <a:ext uri="{FF2B5EF4-FFF2-40B4-BE49-F238E27FC236}">
                  <a16:creationId xmlns:a16="http://schemas.microsoft.com/office/drawing/2014/main" id="{79FCA4E4-E133-4964-AEA6-93C404F97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933" t="14400" r="7302" b="21666"/>
            <a:stretch/>
          </p:blipFill>
          <p:spPr>
            <a:xfrm>
              <a:off x="1550019" y="1105364"/>
              <a:ext cx="8072575" cy="4360246"/>
            </a:xfrm>
            <a:prstGeom prst="rect">
              <a:avLst/>
            </a:prstGeom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47E41A-868D-4484-9A4C-345A7AAEF289}"/>
                </a:ext>
              </a:extLst>
            </p:cNvPr>
            <p:cNvSpPr/>
            <p:nvPr/>
          </p:nvSpPr>
          <p:spPr>
            <a:xfrm rot="8040557">
              <a:off x="6794350" y="1372756"/>
              <a:ext cx="985633" cy="180037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A07D7B9-1458-4582-81CD-96DE24AD45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58" t="16949" r="4952" b="15066"/>
          <a:stretch/>
        </p:blipFill>
        <p:spPr>
          <a:xfrm>
            <a:off x="54450" y="3716716"/>
            <a:ext cx="5348976" cy="2954957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C960570-139D-41A7-9956-634D26C95E62}"/>
              </a:ext>
            </a:extLst>
          </p:cNvPr>
          <p:cNvSpPr/>
          <p:nvPr/>
        </p:nvSpPr>
        <p:spPr>
          <a:xfrm rot="8502223">
            <a:off x="3351191" y="3860097"/>
            <a:ext cx="1199888" cy="1170444"/>
          </a:xfrm>
          <a:prstGeom prst="roundRect">
            <a:avLst/>
          </a:prstGeom>
          <a:noFill/>
          <a:ln w="57150">
            <a:solidFill>
              <a:srgbClr val="FF000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241E59-AC5C-4B0F-BF62-79BD12A0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-91440"/>
            <a:ext cx="11239447" cy="707886"/>
          </a:xfrm>
        </p:spPr>
        <p:txBody>
          <a:bodyPr/>
          <a:lstStyle/>
          <a:p>
            <a:r>
              <a:rPr lang="en-US" sz="2800" b="1"/>
              <a:t>Enpirion vs µModule Regulators Cross Reference (Page 1 of 2) </a:t>
            </a:r>
            <a:endParaRPr lang="en-US" sz="2800">
              <a:solidFill>
                <a:srgbClr val="C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6AA01-0D95-4F84-AFB3-9F677236B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26964" y="6543096"/>
            <a:ext cx="2760792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614343-08AB-473D-A78E-30D10BD43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91440" y="6548011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35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6AC1D2-BEF4-4404-B28C-5D85EBDAB2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548011"/>
            <a:ext cx="1361066" cy="309989"/>
          </a:xfrm>
        </p:spPr>
        <p:txBody>
          <a:bodyPr/>
          <a:lstStyle/>
          <a:p>
            <a:fld id="{3D130E08-ACE3-7448-A441-268615E01398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pic>
        <p:nvPicPr>
          <p:cNvPr id="13" name="Picture 12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3E03C797-7B0E-4DA8-99A9-3CAE5790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Arrow Rotate left">
            <a:hlinkClick r:id="rId5" action="ppaction://hlinksldjump"/>
            <a:extLst>
              <a:ext uri="{FF2B5EF4-FFF2-40B4-BE49-F238E27FC236}">
                <a16:creationId xmlns:a16="http://schemas.microsoft.com/office/drawing/2014/main" id="{79F75261-ADC8-43DC-A570-0C05364C6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9" name="Table 78">
            <a:extLst>
              <a:ext uri="{FF2B5EF4-FFF2-40B4-BE49-F238E27FC236}">
                <a16:creationId xmlns:a16="http://schemas.microsoft.com/office/drawing/2014/main" id="{C5F326A6-1DBB-49BB-B212-CEEACB6C8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636425"/>
              </p:ext>
            </p:extLst>
          </p:nvPr>
        </p:nvGraphicFramePr>
        <p:xfrm>
          <a:off x="182879" y="1125132"/>
          <a:ext cx="11239447" cy="4693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72443524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62586426"/>
                    </a:ext>
                  </a:extLst>
                </a:gridCol>
                <a:gridCol w="1227726">
                  <a:extLst>
                    <a:ext uri="{9D8B030D-6E8A-4147-A177-3AD203B41FA5}">
                      <a16:colId xmlns:a16="http://schemas.microsoft.com/office/drawing/2014/main" val="3228213420"/>
                    </a:ext>
                  </a:extLst>
                </a:gridCol>
                <a:gridCol w="1227726">
                  <a:extLst>
                    <a:ext uri="{9D8B030D-6E8A-4147-A177-3AD203B41FA5}">
                      <a16:colId xmlns:a16="http://schemas.microsoft.com/office/drawing/2014/main" val="6762798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1299272124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936328858"/>
                    </a:ext>
                  </a:extLst>
                </a:gridCol>
                <a:gridCol w="2291755">
                  <a:extLst>
                    <a:ext uri="{9D8B030D-6E8A-4147-A177-3AD203B41FA5}">
                      <a16:colId xmlns:a16="http://schemas.microsoft.com/office/drawing/2014/main" val="1374997018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r>
                        <a:rPr lang="en-US" sz="1600"/>
                        <a:t>I</a:t>
                      </a:r>
                      <a:r>
                        <a:rPr lang="en-US" sz="1600" baseline="-25000"/>
                        <a:t>OUT</a:t>
                      </a:r>
                      <a:r>
                        <a:rPr lang="en-US" sz="1600"/>
                        <a:t> Max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/>
                        <a:t>Enpirion PN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V</a:t>
                      </a:r>
                      <a:r>
                        <a:rPr lang="en-US" sz="1600" baseline="-25000"/>
                        <a:t>IN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/>
                        <a:t>V</a:t>
                      </a:r>
                      <a:r>
                        <a:rPr lang="en-US" sz="1600" baseline="-25000"/>
                        <a:t>OUT </a:t>
                      </a:r>
                      <a:endParaRPr lang="en-US" sz="1600" baseline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Replace with µModule PN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600"/>
                        <a:t>Why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06054"/>
                  </a:ext>
                </a:extLst>
              </a:tr>
              <a:tr h="3254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Single Output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Dual Output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Quad Output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415289"/>
                  </a:ext>
                </a:extLst>
              </a:tr>
              <a:tr h="274320">
                <a:tc rowSpan="4">
                  <a:txBody>
                    <a:bodyPr/>
                    <a:lstStyle/>
                    <a:p>
                      <a:r>
                        <a:rPr lang="en-US" altLang="zh-CN" sz="1400"/>
                        <a:t>4A</a:t>
                      </a:r>
                      <a:endParaRPr lang="en-US" sz="1400"/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EN6340QI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2.7V - 6.6V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0.6V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400"/>
                        <a:t>LTM4668 </a:t>
                      </a:r>
                      <a:r>
                        <a:rPr lang="en-US" sz="1000"/>
                        <a:t>(Quad 1.2A, 1.8V</a:t>
                      </a:r>
                      <a:r>
                        <a:rPr lang="en-US" sz="1000" baseline="-25000"/>
                        <a:t>OUT</a:t>
                      </a:r>
                      <a:r>
                        <a:rPr lang="en-US" sz="1000" baseline="0"/>
                        <a:t>)</a:t>
                      </a:r>
                    </a:p>
                    <a:p>
                      <a:r>
                        <a:rPr lang="en-US" sz="1400"/>
                        <a:t>LTM4668A </a:t>
                      </a:r>
                      <a:r>
                        <a:rPr lang="en-US" sz="1000"/>
                        <a:t>(Quad 1.2A, 5.5V</a:t>
                      </a:r>
                      <a:r>
                        <a:rPr lang="en-US" sz="1000" baseline="-25000"/>
                        <a:t>OUT</a:t>
                      </a:r>
                      <a:r>
                        <a:rPr lang="en-US" sz="1000" baseline="0"/>
                        <a:t>)</a:t>
                      </a:r>
                      <a:endParaRPr lang="en-US" sz="1000"/>
                    </a:p>
                    <a:p>
                      <a:r>
                        <a:rPr lang="en-US" sz="1400"/>
                        <a:t>LTM4625 </a:t>
                      </a:r>
                      <a:r>
                        <a:rPr lang="en-US" sz="1000"/>
                        <a:t>(5A)</a:t>
                      </a:r>
                    </a:p>
                    <a:p>
                      <a:r>
                        <a:rPr lang="en-US" sz="1400"/>
                        <a:t>LTM4622 </a:t>
                      </a:r>
                      <a:r>
                        <a:rPr lang="en-US" sz="1000"/>
                        <a:t>(Dual 2.5A or Single 5A)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LTM4622A </a:t>
                      </a:r>
                      <a:r>
                        <a:rPr lang="en-US" sz="1000"/>
                        <a:t>(Dual 2A or Single 4A)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400"/>
                        <a:t>LTM4705 </a:t>
                      </a:r>
                      <a:r>
                        <a:rPr lang="en-US" sz="1000"/>
                        <a:t>(Dual 5A or Single 10A)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400"/>
                        <a:t>LTM4644 </a:t>
                      </a:r>
                      <a:r>
                        <a:rPr lang="en-US" sz="1000"/>
                        <a:t>(Quad 4A)</a:t>
                      </a:r>
                    </a:p>
                    <a:p>
                      <a:endParaRPr lang="en-US" sz="1400"/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71319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EN6347QI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2.5V - 6.6V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0.75V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51966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r>
                        <a:rPr lang="en-US" sz="1400"/>
                        <a:t>20A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EN2342QI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4.5V - 14V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0.75V - 5V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06697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EN2340QI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4.5V - 14V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0.75V - 5V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882949"/>
                  </a:ext>
                </a:extLst>
              </a:tr>
              <a:tr h="152400">
                <a:tc rowSpan="4">
                  <a:txBody>
                    <a:bodyPr/>
                    <a:lstStyle/>
                    <a:p>
                      <a:r>
                        <a:rPr lang="en-US" sz="1400"/>
                        <a:t>6A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EN5364QI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2.4V - 6.6V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0.6V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1400"/>
                        <a:t>LTM4657 </a:t>
                      </a:r>
                      <a:r>
                        <a:rPr lang="en-US" sz="1000"/>
                        <a:t>(8A)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/>
                        <a:t>LTM4643 </a:t>
                      </a:r>
                      <a:r>
                        <a:rPr lang="en-US" sz="1000"/>
                        <a:t>(Quad 3A)</a:t>
                      </a:r>
                    </a:p>
                    <a:p>
                      <a:r>
                        <a:rPr lang="en-US" sz="1400"/>
                        <a:t>LTM4644 </a:t>
                      </a:r>
                      <a:r>
                        <a:rPr lang="en-US" sz="1000"/>
                        <a:t>(Quad 4A)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05603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EN5367QI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2.5V - 5.5V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0.75V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733781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EN6362QI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3V - 6.5V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0.6V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45855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EN6363QI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2.7V - 6.6V</a:t>
                      </a:r>
                      <a:endParaRPr lang="en-US" sz="1400"/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0.75V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117671"/>
                  </a:ext>
                </a:extLst>
              </a:tr>
              <a:tr h="274320">
                <a:tc rowSpan="2">
                  <a:txBody>
                    <a:bodyPr/>
                    <a:lstStyle/>
                    <a:p>
                      <a:r>
                        <a:rPr lang="en-US" sz="1400"/>
                        <a:t>8A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EN6382QI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3V - 6.5V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0.6V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LTM4657 </a:t>
                      </a:r>
                      <a:r>
                        <a:rPr lang="en-US" sz="1000"/>
                        <a:t>(8A)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LTM4644 </a:t>
                      </a:r>
                      <a:r>
                        <a:rPr lang="en-US" sz="1000"/>
                        <a:t>(Quad 4A)</a:t>
                      </a:r>
                    </a:p>
                    <a:p>
                      <a:endParaRPr lang="en-US" sz="14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545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EN6360QI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2.5V - 6.6V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0.6V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4305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9A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EN5394QI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2.4V - 6.6V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0.6V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LTM4626 </a:t>
                      </a:r>
                      <a:r>
                        <a:rPr lang="en-US" sz="1000"/>
                        <a:t>(12A)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400"/>
                        <a:t>LTM4675 </a:t>
                      </a:r>
                      <a:r>
                        <a:rPr lang="en-US" sz="1000"/>
                        <a:t>(Dual 9A or Single 18A)</a:t>
                      </a:r>
                    </a:p>
                    <a:p>
                      <a:r>
                        <a:rPr lang="en-US" sz="1400"/>
                        <a:t>LTM4646 </a:t>
                      </a:r>
                      <a:r>
                        <a:rPr lang="en-US" sz="1000"/>
                        <a:t>(Dual 10A or Single 20A)</a:t>
                      </a:r>
                    </a:p>
                    <a:p>
                      <a:r>
                        <a:rPr lang="en-US" sz="1400"/>
                        <a:t>LTM4620 </a:t>
                      </a:r>
                      <a:r>
                        <a:rPr lang="en-US" sz="1000"/>
                        <a:t>(Dual 13A or Single 26A)</a:t>
                      </a:r>
                    </a:p>
                    <a:p>
                      <a:r>
                        <a:rPr lang="en-US" sz="1400"/>
                        <a:t>LTM4662 </a:t>
                      </a:r>
                      <a:r>
                        <a:rPr lang="en-US" sz="1000"/>
                        <a:t>(Dual 15A or Single 30A)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6212"/>
                  </a:ext>
                </a:extLst>
              </a:tr>
              <a:tr h="317019">
                <a:tc>
                  <a:txBody>
                    <a:bodyPr/>
                    <a:lstStyle/>
                    <a:p>
                      <a:r>
                        <a:rPr lang="en-US" sz="1400"/>
                        <a:t>10A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EN29A0QI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9V - 16V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0.75V - 3.3V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29959"/>
                  </a:ext>
                </a:extLst>
              </a:tr>
              <a:tr h="317019">
                <a:tc>
                  <a:txBody>
                    <a:bodyPr/>
                    <a:lstStyle/>
                    <a:p>
                      <a:r>
                        <a:rPr lang="en-US" sz="1400"/>
                        <a:t>12A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EN63A0QI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2.5V - 6.6V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0.6V - V</a:t>
                      </a:r>
                      <a:r>
                        <a:rPr lang="en-US" sz="1400" baseline="-25000"/>
                        <a:t>IN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531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8B863F8-6017-49F4-9B3F-8688A5ECE57E}"/>
              </a:ext>
            </a:extLst>
          </p:cNvPr>
          <p:cNvSpPr txBox="1"/>
          <p:nvPr/>
        </p:nvSpPr>
        <p:spPr>
          <a:xfrm>
            <a:off x="182879" y="719600"/>
            <a:ext cx="2060624" cy="30237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b="1">
                <a:solidFill>
                  <a:srgbClr val="000000"/>
                </a:solidFill>
              </a:rPr>
              <a:t>4A to 12A</a:t>
            </a:r>
          </a:p>
        </p:txBody>
      </p:sp>
    </p:spTree>
    <p:extLst>
      <p:ext uri="{BB962C8B-B14F-4D97-AF65-F5344CB8AC3E}">
        <p14:creationId xmlns:p14="http://schemas.microsoft.com/office/powerpoint/2010/main" val="930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67ADC-F797-49B4-8675-5D1B2ABDF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6265" y="6535114"/>
            <a:ext cx="2776955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0E3BC-13E2-4CF2-BE51-E602EC0B9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91440" y="6547104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36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8C9DDC-8421-4B38-82F7-81597F2B9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547104"/>
            <a:ext cx="1422844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34D3D-FF6E-4FA7-A465-02E9BE2D3F2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" y="-109468"/>
            <a:ext cx="10969592" cy="723275"/>
          </a:xfrm>
        </p:spPr>
        <p:txBody>
          <a:bodyPr/>
          <a:lstStyle/>
          <a:p>
            <a:r>
              <a:rPr lang="en-US" sz="2800" b="1"/>
              <a:t>Enpirion vs µModule Regulators Cross Reference (Page 2 of 2) </a:t>
            </a:r>
            <a:endParaRPr lang="en-US" sz="2800" b="1">
              <a:solidFill>
                <a:srgbClr val="C00000"/>
              </a:solidFill>
            </a:endParaRPr>
          </a:p>
        </p:txBody>
      </p:sp>
      <p:pic>
        <p:nvPicPr>
          <p:cNvPr id="68" name="Picture 6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82C305F-DBDD-48D6-B85D-44154AE73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3260" y="5993998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raphic 68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332E9172-4141-463E-88BB-23E7E85175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0898900" y="5961502"/>
            <a:ext cx="548640" cy="548640"/>
          </a:xfrm>
          <a:prstGeom prst="rect">
            <a:avLst/>
          </a:prstGeom>
        </p:spPr>
      </p:pic>
      <p:graphicFrame>
        <p:nvGraphicFramePr>
          <p:cNvPr id="78" name="Table 78">
            <a:extLst>
              <a:ext uri="{FF2B5EF4-FFF2-40B4-BE49-F238E27FC236}">
                <a16:creationId xmlns:a16="http://schemas.microsoft.com/office/drawing/2014/main" id="{A8D34086-E884-42B1-BF53-AEBD9EF71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466472"/>
              </p:ext>
            </p:extLst>
          </p:nvPr>
        </p:nvGraphicFramePr>
        <p:xfrm>
          <a:off x="60960" y="1088441"/>
          <a:ext cx="11704320" cy="47975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72443524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16258642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57271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762798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299272124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936328858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1374997018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r>
                        <a:rPr lang="en-US" sz="1600"/>
                        <a:t>I</a:t>
                      </a:r>
                      <a:r>
                        <a:rPr lang="en-US" sz="1600" baseline="-25000"/>
                        <a:t>OUT</a:t>
                      </a:r>
                      <a:r>
                        <a:rPr lang="en-US" sz="1600"/>
                        <a:t> Max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/>
                        <a:t>Enpirion PN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/>
                        <a:t>PMBus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600"/>
                        <a:t>V</a:t>
                      </a:r>
                      <a:r>
                        <a:rPr lang="en-US" sz="1600" baseline="-25000"/>
                        <a:t>OUT </a:t>
                      </a:r>
                      <a:endParaRPr lang="en-US" sz="1600" baseline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Replace with µModule PN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600"/>
                        <a:t>Why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06054"/>
                  </a:ext>
                </a:extLst>
              </a:tr>
              <a:tr h="3254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Single Output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Dual Output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Quad Output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415289"/>
                  </a:ext>
                </a:extLst>
              </a:tr>
              <a:tr h="295904">
                <a:tc rowSpan="2">
                  <a:txBody>
                    <a:bodyPr/>
                    <a:lstStyle/>
                    <a:p>
                      <a:r>
                        <a:rPr lang="en-US" sz="1400"/>
                        <a:t>20A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EM2120L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0.7V – 1.325V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LTM4675</a:t>
                      </a:r>
                      <a:r>
                        <a:rPr lang="en-US" sz="1050"/>
                        <a:t> </a:t>
                      </a:r>
                      <a:r>
                        <a:rPr lang="en-US" sz="1000"/>
                        <a:t>(Dual 9A or Single 18A)</a:t>
                      </a:r>
                    </a:p>
                    <a:p>
                      <a:r>
                        <a:rPr lang="en-US" sz="1400"/>
                        <a:t>LTM4686</a:t>
                      </a:r>
                      <a:r>
                        <a:rPr lang="en-US" sz="1050"/>
                        <a:t> </a:t>
                      </a:r>
                      <a:r>
                        <a:rPr lang="en-US" sz="1000"/>
                        <a:t>(Dual 10A or Single 20A)</a:t>
                      </a:r>
                    </a:p>
                    <a:p>
                      <a:r>
                        <a:rPr lang="en-US" sz="1400"/>
                        <a:t>LTM4686-1 </a:t>
                      </a:r>
                    </a:p>
                    <a:p>
                      <a:r>
                        <a:rPr lang="en-US" sz="1400"/>
                        <a:t>LTM4676A </a:t>
                      </a:r>
                      <a:r>
                        <a:rPr lang="en-US" sz="1000"/>
                        <a:t>(Dual13A or Single 26A)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LTM4678 </a:t>
                      </a:r>
                      <a:r>
                        <a:rPr lang="en-US" sz="1000"/>
                        <a:t>(Dual 25A or Single 50A)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LTM4681 </a:t>
                      </a:r>
                      <a:r>
                        <a:rPr lang="en-US" sz="1000"/>
                        <a:t>(Quad 31.25A)</a:t>
                      </a:r>
                    </a:p>
                  </a:txBody>
                  <a:tcP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713194"/>
                  </a:ext>
                </a:extLst>
              </a:tr>
              <a:tr h="295904">
                <a:tc vMerge="1">
                  <a:txBody>
                    <a:bodyPr/>
                    <a:lstStyle/>
                    <a:p>
                      <a:r>
                        <a:rPr lang="en-US" sz="1400"/>
                        <a:t>20A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EM2120H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1.35V – 5V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06697"/>
                  </a:ext>
                </a:extLst>
              </a:tr>
              <a:tr h="295904">
                <a:tc rowSpan="2">
                  <a:txBody>
                    <a:bodyPr/>
                    <a:lstStyle/>
                    <a:p>
                      <a:r>
                        <a:rPr lang="en-US" sz="1400"/>
                        <a:t>30A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EM2130L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0.7V – 1.325V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LTM4677 </a:t>
                      </a:r>
                      <a:r>
                        <a:rPr lang="en-US" sz="1000"/>
                        <a:t>(Dual 18A or Single 36A)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LTM4680 </a:t>
                      </a:r>
                      <a:r>
                        <a:rPr lang="en-US" sz="1000"/>
                        <a:t>(Dual 30A or Single 60A)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/>
                        <a:t>LTM4681 </a:t>
                      </a:r>
                      <a:r>
                        <a:rPr lang="en-US" sz="1000"/>
                        <a:t>(Quad 31.25A)</a:t>
                      </a:r>
                    </a:p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605603"/>
                  </a:ext>
                </a:extLst>
              </a:tr>
              <a:tr h="295904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EM2130H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1.35V – 3.6V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45855"/>
                  </a:ext>
                </a:extLst>
              </a:tr>
              <a:tr h="503038">
                <a:tc>
                  <a:txBody>
                    <a:bodyPr/>
                    <a:lstStyle/>
                    <a:p>
                      <a:r>
                        <a:rPr lang="en-US" sz="1400"/>
                        <a:t>30A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EM2030L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No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0.5V – 1.325V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LTM4647 </a:t>
                      </a:r>
                      <a:r>
                        <a:rPr lang="en-US" sz="1000"/>
                        <a:t>(30A)</a:t>
                      </a:r>
                    </a:p>
                    <a:p>
                      <a:r>
                        <a:rPr lang="en-US" sz="1400"/>
                        <a:t>LTM4662 </a:t>
                      </a:r>
                      <a:r>
                        <a:rPr lang="en-US" sz="1000"/>
                        <a:t>(Dual 15A or Single 30A</a:t>
                      </a:r>
                      <a:r>
                        <a:rPr lang="en-US" altLang="zh-CN" sz="1000" baseline="0"/>
                        <a:t>)</a:t>
                      </a:r>
                    </a:p>
                    <a:p>
                      <a:r>
                        <a:rPr lang="en-US" sz="1400" baseline="0"/>
                        <a:t>LTM4630 </a:t>
                      </a:r>
                      <a:r>
                        <a:rPr lang="en-US" sz="1000" baseline="0"/>
                        <a:t>(Dual 18A or Single 36A)</a:t>
                      </a:r>
                      <a:endParaRPr lang="en-US" sz="1000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LTM4680 </a:t>
                      </a:r>
                      <a:r>
                        <a:rPr lang="en-US" sz="1000"/>
                        <a:t>(Dual 30A or Single 60A)</a:t>
                      </a:r>
                    </a:p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LTM4681 </a:t>
                      </a:r>
                      <a:r>
                        <a:rPr lang="en-US" sz="1000"/>
                        <a:t>(Quad 31.25A)</a:t>
                      </a:r>
                    </a:p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54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/>
                        <a:t>40A</a:t>
                      </a:r>
                    </a:p>
                    <a:p>
                      <a:endParaRPr lang="en-US" sz="1400"/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EM2140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0.5V – 1.325V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LTM4678 </a:t>
                      </a:r>
                      <a:r>
                        <a:rPr lang="en-US" sz="1000"/>
                        <a:t>(Dual 25A or Single 50A)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LTM4700 </a:t>
                      </a:r>
                      <a:r>
                        <a:rPr lang="en-US" sz="1000"/>
                        <a:t>(Dual 50A or Single 100A)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4305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/>
                        <a:t>40A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EM2040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No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0.5V – 1.325V</a:t>
                      </a:r>
                    </a:p>
                  </a:txBody>
                  <a:tcPr>
                    <a:solidFill>
                      <a:srgbClr val="E7F2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LTM4636 </a:t>
                      </a:r>
                      <a:r>
                        <a:rPr lang="en-US" sz="1000"/>
                        <a:t>(40A)</a:t>
                      </a:r>
                    </a:p>
                    <a:p>
                      <a:r>
                        <a:rPr lang="en-US" sz="1400"/>
                        <a:t>LTM4650 </a:t>
                      </a:r>
                      <a:r>
                        <a:rPr lang="en-US" sz="1000"/>
                        <a:t>(Dual 25A or Single 50A)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LTM4700 </a:t>
                      </a:r>
                      <a:r>
                        <a:rPr lang="en-US" sz="1000"/>
                        <a:t>(Dual 50A or Single 100A)</a:t>
                      </a:r>
                    </a:p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136212"/>
                  </a:ext>
                </a:extLst>
              </a:tr>
              <a:tr h="317019">
                <a:tc>
                  <a:txBody>
                    <a:bodyPr/>
                    <a:lstStyle/>
                    <a:p>
                      <a:r>
                        <a:rPr lang="en-US" sz="1400"/>
                        <a:t>60A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EM2260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0.5V – 1.3V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LTM4680 </a:t>
                      </a:r>
                      <a:r>
                        <a:rPr lang="en-US" sz="1000"/>
                        <a:t>(Dual 30A or Single 60A)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LTM4681 </a:t>
                      </a:r>
                      <a:r>
                        <a:rPr lang="en-US" sz="1000"/>
                        <a:t>(Quad 31.25A, Dual 62.5A or Single 125A)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29959"/>
                  </a:ext>
                </a:extLst>
              </a:tr>
              <a:tr h="317019">
                <a:tc>
                  <a:txBody>
                    <a:bodyPr/>
                    <a:lstStyle/>
                    <a:p>
                      <a:r>
                        <a:rPr lang="en-US" sz="1400"/>
                        <a:t>80A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EM2280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0.5V – 1.3V</a:t>
                      </a:r>
                    </a:p>
                  </a:txBody>
                  <a:tcPr>
                    <a:solidFill>
                      <a:srgbClr val="CBE3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LTM4700 </a:t>
                      </a:r>
                      <a:r>
                        <a:rPr lang="en-US" sz="1000"/>
                        <a:t>(Dual 50A or Single 100A)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/>
                        <a:t>-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/>
                        <a:t>-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531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ADB2D9-670D-4FD3-BB7B-14640AF74AFD}"/>
              </a:ext>
            </a:extLst>
          </p:cNvPr>
          <p:cNvSpPr txBox="1"/>
          <p:nvPr/>
        </p:nvSpPr>
        <p:spPr>
          <a:xfrm>
            <a:off x="60960" y="707629"/>
            <a:ext cx="2060624" cy="30237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b="1">
                <a:solidFill>
                  <a:srgbClr val="000000"/>
                </a:solidFill>
              </a:rPr>
              <a:t>20A to 80A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42B83B-9D1F-4D26-A2B4-C00A4AD671AF}"/>
              </a:ext>
            </a:extLst>
          </p:cNvPr>
          <p:cNvSpPr/>
          <p:nvPr/>
        </p:nvSpPr>
        <p:spPr>
          <a:xfrm>
            <a:off x="6414219" y="2126824"/>
            <a:ext cx="91440" cy="9144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C8E1E6-CAB1-4354-8E54-60B8A5986746}"/>
              </a:ext>
            </a:extLst>
          </p:cNvPr>
          <p:cNvGrpSpPr/>
          <p:nvPr/>
        </p:nvGrpSpPr>
        <p:grpSpPr>
          <a:xfrm>
            <a:off x="4125933" y="6174862"/>
            <a:ext cx="1125795" cy="426721"/>
            <a:chOff x="4146429" y="6135278"/>
            <a:chExt cx="1125795" cy="42672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A296A30-62B3-47A4-8B7B-513292FC7DE6}"/>
                </a:ext>
              </a:extLst>
            </p:cNvPr>
            <p:cNvSpPr/>
            <p:nvPr/>
          </p:nvSpPr>
          <p:spPr>
            <a:xfrm>
              <a:off x="4146429" y="6167585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5F01FA7-3A19-44F4-9D0E-C5B8F5DF3599}"/>
                </a:ext>
              </a:extLst>
            </p:cNvPr>
            <p:cNvSpPr txBox="1"/>
            <p:nvPr/>
          </p:nvSpPr>
          <p:spPr>
            <a:xfrm>
              <a:off x="4349853" y="6135278"/>
              <a:ext cx="914400" cy="1906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050" b="1">
                  <a:solidFill>
                    <a:srgbClr val="000000"/>
                  </a:solidFill>
                </a:rPr>
                <a:t>Ultrathin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75FA31B-B685-4253-8A06-13007ADDD965}"/>
                </a:ext>
              </a:extLst>
            </p:cNvPr>
            <p:cNvSpPr/>
            <p:nvPr/>
          </p:nvSpPr>
          <p:spPr>
            <a:xfrm>
              <a:off x="4146429" y="6396185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6796C9-4FF9-485C-916D-591B4714A87B}"/>
                </a:ext>
              </a:extLst>
            </p:cNvPr>
            <p:cNvSpPr txBox="1"/>
            <p:nvPr/>
          </p:nvSpPr>
          <p:spPr>
            <a:xfrm>
              <a:off x="4357824" y="6371338"/>
              <a:ext cx="914400" cy="19066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050" b="1">
                  <a:solidFill>
                    <a:srgbClr val="000000"/>
                  </a:solidFill>
                </a:rPr>
                <a:t>Low V</a:t>
              </a:r>
              <a:r>
                <a:rPr lang="en-US" sz="1050" b="1" baseline="-25000">
                  <a:solidFill>
                    <a:srgbClr val="000000"/>
                  </a:solidFill>
                </a:rPr>
                <a:t>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DB9B64-68EB-4380-B35B-48CCB2066B07}"/>
              </a:ext>
            </a:extLst>
          </p:cNvPr>
          <p:cNvGrpSpPr/>
          <p:nvPr/>
        </p:nvGrpSpPr>
        <p:grpSpPr>
          <a:xfrm>
            <a:off x="5163979" y="2328981"/>
            <a:ext cx="246060" cy="91440"/>
            <a:chOff x="5141223" y="2136476"/>
            <a:chExt cx="246060" cy="914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4DA96F-7C4A-454C-B52B-947AA0ED5D64}"/>
                </a:ext>
              </a:extLst>
            </p:cNvPr>
            <p:cNvSpPr/>
            <p:nvPr/>
          </p:nvSpPr>
          <p:spPr>
            <a:xfrm>
              <a:off x="5141223" y="2136476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1B9DF7-2E4F-4B70-BAC9-A88DF924CB63}"/>
                </a:ext>
              </a:extLst>
            </p:cNvPr>
            <p:cNvSpPr/>
            <p:nvPr/>
          </p:nvSpPr>
          <p:spPr>
            <a:xfrm>
              <a:off x="5295843" y="2136476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31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BCD3BA49-F026-422F-9A11-12D3269D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9211" y="631498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839E4-3259-4AB2-BBB7-1646FB4561EE}"/>
              </a:ext>
            </a:extLst>
          </p:cNvPr>
          <p:cNvSpPr txBox="1"/>
          <p:nvPr/>
        </p:nvSpPr>
        <p:spPr>
          <a:xfrm>
            <a:off x="265589" y="3759691"/>
            <a:ext cx="7896805" cy="3623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 b="1" dirty="0"/>
              <a:t>Power for FPGA, DSP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D00372-099A-405A-A15E-1203EA40577D}"/>
              </a:ext>
            </a:extLst>
          </p:cNvPr>
          <p:cNvSpPr txBox="1"/>
          <p:nvPr/>
        </p:nvSpPr>
        <p:spPr>
          <a:xfrm>
            <a:off x="265588" y="279501"/>
            <a:ext cx="7030532" cy="431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 b="1" dirty="0"/>
              <a:t>Power for AFE: Ultralow Noise, Buck-Boost &amp; Boost</a:t>
            </a:r>
          </a:p>
        </p:txBody>
      </p:sp>
      <p:graphicFrame>
        <p:nvGraphicFramePr>
          <p:cNvPr id="45" name="Table 6">
            <a:extLst>
              <a:ext uri="{FF2B5EF4-FFF2-40B4-BE49-F238E27FC236}">
                <a16:creationId xmlns:a16="http://schemas.microsoft.com/office/drawing/2014/main" id="{16C47244-1A1A-4E71-B6BD-A422CF176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37792"/>
              </p:ext>
            </p:extLst>
          </p:nvPr>
        </p:nvGraphicFramePr>
        <p:xfrm>
          <a:off x="265588" y="4122001"/>
          <a:ext cx="8046720" cy="21259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120467917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20502291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99646746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59337598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3169119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60895635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0168533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# of Output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 V</a:t>
                      </a:r>
                      <a:r>
                        <a:rPr lang="en-US" sz="1100" b="1" baseline="-25000">
                          <a:solidFill>
                            <a:schemeClr val="bg1"/>
                          </a:solidFill>
                        </a:rPr>
                        <a:t>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r>
                        <a:rPr lang="en-US" sz="1100" b="1" kern="1200" baseline="-25000">
                          <a:solidFill>
                            <a:schemeClr val="bg1"/>
                          </a:solidFill>
                          <a:effectLst/>
                        </a:rPr>
                        <a:t>OUT</a:t>
                      </a:r>
                      <a:endParaRPr lang="en-US" sz="11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en-US" sz="1100" b="1" kern="1200" baseline="-25000">
                          <a:solidFill>
                            <a:schemeClr val="bg1"/>
                          </a:solidFill>
                          <a:effectLst/>
                        </a:rPr>
                        <a:t>OUT</a:t>
                      </a:r>
                      <a:endParaRPr lang="en-US" sz="11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baseline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SYNC Range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Package (mm)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Part #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3872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2.375V to 20V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0.6V to 5.5V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700kHz to 1.3MHz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6.25 x 6.25 x 1.82 (LGA)</a:t>
                      </a:r>
                    </a:p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                   x 2.42 (BGA)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LTM4623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899876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3.6V to 20V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0.6V to 5.5V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Dual 2.5A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560kHz to 4MHz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6.25 x 6.25 x 1.82 (LGA)</a:t>
                      </a:r>
                    </a:p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                   x 2.42 (BGA)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LTM4622</a:t>
                      </a:r>
                      <a:endParaRPr lang="en-US" sz="1050" b="1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45003028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3.1V to 20V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baseline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Dual 5A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baseline="0" dirty="0">
                          <a:solidFill>
                            <a:schemeClr val="tx1"/>
                          </a:solidFill>
                        </a:rPr>
                        <a:t>700kHz to 3MHz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6.25 x 7.5 x 3.22 (BGA)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LTM4705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71298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/>
                      <a:endParaRPr lang="en-US" sz="105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2.375V to 20V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0.6V to 5.5V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Dual 10A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250kHz to 1.3MHz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11.25 x 15 x 5.01 (BGA)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LTM4646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704746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/>
                      <a:endParaRPr lang="en-US" sz="1050" b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2.375V to 20V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0.6V to 5.5V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Dual 15A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250kHz to 1MHz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11.25 x 15 x 5.74 (BGA)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LTM4662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22169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 sz="1200" b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2.375V to 14V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>
                          <a:solidFill>
                            <a:schemeClr val="tx1"/>
                          </a:solidFill>
                        </a:rPr>
                        <a:t>0.6V to 5.5V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/>
                        <a:t>Quad 4A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/>
                        <a:t>700kHz to 1.3Mhz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9 x 15 x 5.01 (BGA)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solidFill>
                            <a:schemeClr val="tx1"/>
                          </a:solidFill>
                        </a:rPr>
                        <a:t>LTM4644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0328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E8BB681-513C-4786-A39D-A7E3CFCA053B}"/>
              </a:ext>
            </a:extLst>
          </p:cNvPr>
          <p:cNvSpPr txBox="1"/>
          <p:nvPr/>
        </p:nvSpPr>
        <p:spPr>
          <a:xfrm>
            <a:off x="265588" y="6449709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power solutions for Xilinx &amp; Intel FPGAs</a:t>
            </a:r>
            <a:endParaRPr lang="en-US" sz="1400"/>
          </a:p>
        </p:txBody>
      </p:sp>
      <p:graphicFrame>
        <p:nvGraphicFramePr>
          <p:cNvPr id="52" name="Table 6">
            <a:extLst>
              <a:ext uri="{FF2B5EF4-FFF2-40B4-BE49-F238E27FC236}">
                <a16:creationId xmlns:a16="http://schemas.microsoft.com/office/drawing/2014/main" id="{A1DA8828-4B42-447E-B33F-6B206D838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919592"/>
              </p:ext>
            </p:extLst>
          </p:nvPr>
        </p:nvGraphicFramePr>
        <p:xfrm>
          <a:off x="265588" y="656900"/>
          <a:ext cx="8046720" cy="2377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120467917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4205022919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996467469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159337598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881529104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60895635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01685330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# of Output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 V</a:t>
                      </a:r>
                      <a:r>
                        <a:rPr lang="en-US" sz="1100" b="1" baseline="-25000">
                          <a:solidFill>
                            <a:schemeClr val="bg1"/>
                          </a:solidFill>
                        </a:rPr>
                        <a:t>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r>
                        <a:rPr lang="en-US" sz="1100" b="1" kern="1200" baseline="-25000">
                          <a:solidFill>
                            <a:schemeClr val="bg1"/>
                          </a:solidFill>
                          <a:effectLst/>
                        </a:rPr>
                        <a:t>OUT</a:t>
                      </a:r>
                      <a:endParaRPr lang="en-US" sz="11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baseline="0">
                          <a:solidFill>
                            <a:schemeClr val="bg1"/>
                          </a:solidFill>
                          <a:effectLst/>
                        </a:rPr>
                        <a:t>I</a:t>
                      </a:r>
                      <a:r>
                        <a:rPr lang="en-US" sz="1100" b="1" kern="1200" baseline="-25000">
                          <a:solidFill>
                            <a:schemeClr val="bg1"/>
                          </a:solidFill>
                          <a:effectLst/>
                        </a:rPr>
                        <a:t>OUT</a:t>
                      </a:r>
                      <a:endParaRPr lang="en-US" sz="1100" b="1" i="0" kern="1200" baseline="-250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kern="1200" baseline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 Standard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Package (mm)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bg1"/>
                          </a:solidFill>
                        </a:rPr>
                        <a:t>Part #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1387235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  <a:latin typeface="+mn-lt"/>
                        </a:rPr>
                        <a:t>3.2V to 40V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0.8V to 12V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CISPR22 Class 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4 x 4 x 1.82 (BGA)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LTM8074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89987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>
                          <a:solidFill>
                            <a:schemeClr val="tx1"/>
                          </a:solidFill>
                          <a:latin typeface="+mn-lt"/>
                        </a:rPr>
                        <a:t>3.2V to 40V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0.8V to 15V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CISPR22 Class 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4 x 6.25 x 2.22 (BGA)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LTM8063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37855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  <a:latin typeface="+mn-lt"/>
                        </a:rPr>
                        <a:t>3.4V to 40V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0.97V to 18V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CISPR22 Class 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6.25 x 6.25 x 2.32 (BGA)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LTM8065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0934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  <a:latin typeface="+mn-lt"/>
                        </a:rPr>
                        <a:t>3.4 to 40V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0.97V to 15V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CISPR22 Class 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6.25 x 9 x 3.32 (BGA)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LTM8053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957044"/>
                  </a:ext>
                </a:extLst>
              </a:tr>
              <a:tr h="182880"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3V to 40V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i="0" kern="1200" baseline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0.8V to 10V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Dual 1.4A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CISPR22 Class B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6.25 x 6.25 x 2.22 (BGA)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LTM8078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4500302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3.6V to 20V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  <a:latin typeface="+mn-lt"/>
                        </a:rPr>
                        <a:t>0.8V to 8V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 baseline="0">
                          <a:solidFill>
                            <a:schemeClr val="tx1"/>
                          </a:solidFill>
                          <a:latin typeface="+mn-lt"/>
                        </a:rPr>
                        <a:t>Dual 3.5A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9 x 11.25 x 3.32 (BGA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sz="9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835976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3V to 40V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baseline="0">
                          <a:solidFill>
                            <a:schemeClr val="tx1"/>
                          </a:solidFill>
                          <a:latin typeface="+mn-lt"/>
                        </a:rPr>
                        <a:t>0.8 to 8V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Quad 1.2A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CISPR22 CLASS B</a:t>
                      </a:r>
                    </a:p>
                    <a:p>
                      <a:pPr algn="ctr"/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CISPR 25 CLASS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6.25 x</a:t>
                      </a:r>
                      <a:r>
                        <a:rPr lang="zh-CN" alt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+mn-lt"/>
                        </a:rPr>
                        <a:t>11.25</a:t>
                      </a:r>
                      <a:r>
                        <a:rPr lang="zh-CN" alt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+mn-lt"/>
                        </a:rPr>
                        <a:t>x</a:t>
                      </a:r>
                      <a:r>
                        <a:rPr lang="zh-CN" alt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+mn-lt"/>
                        </a:rPr>
                        <a:t>2.22</a:t>
                      </a:r>
                      <a:r>
                        <a:rPr lang="zh-CN" alt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900" b="0">
                          <a:solidFill>
                            <a:schemeClr val="tx1"/>
                          </a:solidFill>
                          <a:latin typeface="+mn-lt"/>
                        </a:rPr>
                        <a:t>(BGA)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51344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/>
                      <a:endParaRPr lang="en-US" sz="1200" b="1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baseline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0">
                          <a:latin typeface="+mn-lt"/>
                        </a:rPr>
                        <a:t>Quad 3A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050" b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>
                          <a:solidFill>
                            <a:schemeClr val="tx1"/>
                          </a:solidFill>
                          <a:latin typeface="+mn-lt"/>
                        </a:rPr>
                        <a:t>11.9 x 16 x 3.32 (BGA)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LTM8060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032800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711FA97C-B2FB-481B-A5C3-B1A50C586565}"/>
              </a:ext>
            </a:extLst>
          </p:cNvPr>
          <p:cNvSpPr txBox="1"/>
          <p:nvPr/>
        </p:nvSpPr>
        <p:spPr>
          <a:xfrm>
            <a:off x="265588" y="3170220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Low EMI µModule Regulators</a:t>
            </a:r>
            <a:endParaRPr lang="en-US" sz="14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A3701B2-E285-43B3-9C3D-4EABFA7CA169}"/>
              </a:ext>
            </a:extLst>
          </p:cNvPr>
          <p:cNvSpPr txBox="1"/>
          <p:nvPr/>
        </p:nvSpPr>
        <p:spPr>
          <a:xfrm>
            <a:off x="4320944" y="3165894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Buck-Boost &amp; Boost µModule Regulators</a:t>
            </a:r>
            <a:r>
              <a:rPr lang="en-US" sz="1400"/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97C94FC-F9B7-4157-BBF9-5B3A24336A1C}"/>
              </a:ext>
            </a:extLst>
          </p:cNvPr>
          <p:cNvSpPr txBox="1"/>
          <p:nvPr/>
        </p:nvSpPr>
        <p:spPr>
          <a:xfrm>
            <a:off x="4320944" y="6446946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µModule Regulators with PMBus Interface</a:t>
            </a:r>
            <a:endParaRPr lang="en-US" sz="1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2939C-8197-45D3-9D04-C995742C6D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6301" y="2035600"/>
            <a:ext cx="3815699" cy="156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2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EFEAD106-523A-4CFD-851D-E6E02E3FFCC9}"/>
              </a:ext>
            </a:extLst>
          </p:cNvPr>
          <p:cNvGraphicFramePr>
            <a:graphicFrameLocks noGrp="1"/>
          </p:cNvGraphicFramePr>
          <p:nvPr/>
        </p:nvGraphicFramePr>
        <p:xfrm>
          <a:off x="240737" y="1689979"/>
          <a:ext cx="6565392" cy="11887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1514107661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306059999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21093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altLang="zh-CN" sz="1600"/>
                        <a:t>16nm UltraScale+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20nm UltraScale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28nm 7-Series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074394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Virtex UltraScale+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Virtex UltraScale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Virtex 7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05618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Kintex UltraScale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Kintex 7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9045178"/>
                  </a:ext>
                </a:extLst>
              </a:tr>
            </a:tbl>
          </a:graphicData>
        </a:graphic>
      </p:graphicFrame>
      <p:sp>
        <p:nvSpPr>
          <p:cNvPr id="22" name="Title 21">
            <a:extLst>
              <a:ext uri="{FF2B5EF4-FFF2-40B4-BE49-F238E27FC236}">
                <a16:creationId xmlns:a16="http://schemas.microsoft.com/office/drawing/2014/main" id="{380902FB-EA8A-4941-8DA1-A9A86B15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-58093"/>
            <a:ext cx="7389223" cy="769441"/>
          </a:xfrm>
        </p:spPr>
        <p:txBody>
          <a:bodyPr/>
          <a:lstStyle/>
          <a:p>
            <a:r>
              <a:rPr lang="en-US" sz="3200" b="1" dirty="0"/>
              <a:t>FPGA Reference Designs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63D701BF-B8DF-4BE5-A5ED-DC75AC4A2456}"/>
              </a:ext>
            </a:extLst>
          </p:cNvPr>
          <p:cNvGraphicFramePr>
            <a:graphicFrameLocks noGrp="1"/>
          </p:cNvGraphicFramePr>
          <p:nvPr/>
        </p:nvGraphicFramePr>
        <p:xfrm>
          <a:off x="256815" y="4237711"/>
          <a:ext cx="9454896" cy="14981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1839039914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2910686247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1833106652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412917161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600"/>
                        <a:t>MAX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Cyclone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Arria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Stratix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42168"/>
                  </a:ext>
                </a:extLst>
              </a:tr>
              <a:tr h="3774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MAX 10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(2014, 55 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Cyclone 10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 u="none">
                          <a:solidFill>
                            <a:schemeClr val="tx1"/>
                          </a:solidFill>
                          <a:latin typeface="+mn-lt"/>
                        </a:rPr>
                        <a:t>(2017)</a:t>
                      </a:r>
                      <a:endParaRPr lang="en-US" sz="1600" u="non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Arria 10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(2013, 20nm)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Stratix 10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(2013, 14nm)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1246100"/>
                  </a:ext>
                </a:extLst>
              </a:tr>
              <a:tr h="37745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Cyclone V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(2011)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Arria V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(2012, 28nm)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Stratix V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(2010, 28nm)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676527"/>
                  </a:ext>
                </a:extLst>
              </a:tr>
              <a:tr h="37745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>
                          <a:solidFill>
                            <a:schemeClr val="tx1"/>
                          </a:solidFill>
                          <a:latin typeface="+mn-lt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Cyclone</a:t>
                      </a:r>
                      <a:r>
                        <a:rPr lang="ja-JP" altLang="en-US" sz="1600">
                          <a:solidFill>
                            <a:schemeClr val="tx1"/>
                          </a:solidFill>
                          <a:latin typeface="+mn-lt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altLang="ja-JP" sz="1600">
                          <a:solidFill>
                            <a:schemeClr val="tx1"/>
                          </a:solidFill>
                          <a:latin typeface="+mn-lt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IV</a:t>
                      </a:r>
                      <a:r>
                        <a:rPr lang="en-US" altLang="ja-JP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ja-JP" sz="1100">
                          <a:solidFill>
                            <a:schemeClr val="tx1"/>
                          </a:solidFill>
                          <a:latin typeface="+mn-lt"/>
                        </a:rPr>
                        <a:t>(2009)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Stratix IV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(2008, 40nm)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899672"/>
                  </a:ext>
                </a:extLst>
              </a:tr>
            </a:tbl>
          </a:graphicData>
        </a:graphic>
      </p:graphicFrame>
      <p:pic>
        <p:nvPicPr>
          <p:cNvPr id="7" name="Picture 6" descr="GoTo(TOC)">
            <a:hlinkClick r:id="rId16" action="ppaction://hlinksldjump"/>
            <a:extLst>
              <a:ext uri="{FF2B5EF4-FFF2-40B4-BE49-F238E27FC236}">
                <a16:creationId xmlns:a16="http://schemas.microsoft.com/office/drawing/2014/main" id="{BCD3BA49-F026-422F-9A11-12D3269D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9211" y="631498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4FBF1-B7DC-4A72-B350-67150426E38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214" y="3656156"/>
            <a:ext cx="706821" cy="45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9C8482-3CA5-4177-A41C-C06CCCF0B2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79279" y="5383094"/>
            <a:ext cx="365760" cy="36576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1C13B21-5BF4-4D88-9F91-29539B1EDA12}"/>
              </a:ext>
            </a:extLst>
          </p:cNvPr>
          <p:cNvGrpSpPr/>
          <p:nvPr/>
        </p:nvGrpSpPr>
        <p:grpSpPr>
          <a:xfrm>
            <a:off x="6882530" y="4608340"/>
            <a:ext cx="365760" cy="733304"/>
            <a:chOff x="6882530" y="1725083"/>
            <a:chExt cx="365760" cy="73330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5A2558-0931-4B12-93A5-97E86A6B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1725083"/>
              <a:ext cx="365760" cy="3657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0CEFA3C-441B-423F-B474-DA03F6BE1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2092627"/>
              <a:ext cx="365760" cy="36576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9E7BB4-B810-401B-BED2-C86DBBF4456B}"/>
              </a:ext>
            </a:extLst>
          </p:cNvPr>
          <p:cNvGrpSpPr/>
          <p:nvPr/>
        </p:nvGrpSpPr>
        <p:grpSpPr>
          <a:xfrm>
            <a:off x="9264906" y="4978842"/>
            <a:ext cx="365760" cy="749624"/>
            <a:chOff x="9264906" y="2095585"/>
            <a:chExt cx="365760" cy="74962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EF54E30-BD98-4510-A8DC-CEC6AA14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264906" y="2095585"/>
              <a:ext cx="365760" cy="3657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7C894D6-1247-4E0E-841F-C9C067DDC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264906" y="2479449"/>
              <a:ext cx="365760" cy="3657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5F1073F-3834-4331-A9AD-7FC7153843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907" y="1197651"/>
            <a:ext cx="1160252" cy="274320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B9886A-18C5-4DEA-8E6D-646CF7AA0250}"/>
              </a:ext>
            </a:extLst>
          </p:cNvPr>
          <p:cNvGraphicFramePr>
            <a:graphicFrameLocks noGrp="1"/>
          </p:cNvGraphicFramePr>
          <p:nvPr/>
        </p:nvGraphicFramePr>
        <p:xfrm>
          <a:off x="7317110" y="1689979"/>
          <a:ext cx="3791141" cy="1554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05141">
                  <a:extLst>
                    <a:ext uri="{9D8B030D-6E8A-4147-A177-3AD203B41FA5}">
                      <a16:colId xmlns:a16="http://schemas.microsoft.com/office/drawing/2014/main" val="302000495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013696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/>
                        <a:t>Versal 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Series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Zynq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7584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 Core 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UltraScale+ MPSoC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2184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Prime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UltraScale+ RFSoC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1129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Zynq-7000 SoC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0343076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B934D24E-32B8-49FE-A896-FC22F7ECD9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78246" y="2162571"/>
            <a:ext cx="365760" cy="365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955368C-2F98-4BE2-915B-A2ACF5D019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96903" y="2162571"/>
            <a:ext cx="365760" cy="3657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F4FF69-1BC0-4214-8C70-1F186D6B2E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96903" y="2531218"/>
            <a:ext cx="365760" cy="36576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4B1AFB5-7B2D-4517-A90B-1D4964BE0FBA}"/>
              </a:ext>
            </a:extLst>
          </p:cNvPr>
          <p:cNvGrpSpPr/>
          <p:nvPr/>
        </p:nvGrpSpPr>
        <p:grpSpPr>
          <a:xfrm>
            <a:off x="6140024" y="2154875"/>
            <a:ext cx="365760" cy="739216"/>
            <a:chOff x="6882530" y="4394836"/>
            <a:chExt cx="365760" cy="73921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914052-BEA3-41AF-B2BF-9A962302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4394836"/>
              <a:ext cx="365760" cy="36576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1AD7E9E-C5C4-49B1-8641-DED79BBD1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4768292"/>
              <a:ext cx="365760" cy="365760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8772068E-7B4D-43C5-B721-CAAAC93F51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8298" y="2149803"/>
            <a:ext cx="365760" cy="3657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4D293A-2FE1-4BB8-82D0-9ADD71AB1D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51851" y="2155491"/>
            <a:ext cx="365760" cy="3657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A2EC146-3DEE-495F-A41F-C9CC9738C9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51851" y="2897791"/>
            <a:ext cx="365760" cy="36576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0A1938D-9872-42D0-912B-BBA24D38DE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8298" y="2528331"/>
            <a:ext cx="365760" cy="36576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E73BF2B-58E6-416C-83D0-D056B0D4C1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51851" y="2521125"/>
            <a:ext cx="365760" cy="3657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F479015-0FB2-4984-BA7E-7C1910AC0AC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58910" y="4594978"/>
            <a:ext cx="365760" cy="365760"/>
          </a:xfrm>
          <a:prstGeom prst="rect">
            <a:avLst/>
          </a:prstGeom>
        </p:spPr>
      </p:pic>
      <p:pic>
        <p:nvPicPr>
          <p:cNvPr id="2" name="Picture 2" descr="alteraLogo">
            <a:extLst>
              <a:ext uri="{FF2B5EF4-FFF2-40B4-BE49-F238E27FC236}">
                <a16:creationId xmlns:a16="http://schemas.microsoft.com/office/drawing/2014/main" id="{D588F030-8D26-425B-8C6E-5BCEA10C7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5" y="3727023"/>
            <a:ext cx="170688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D93BD-137E-418B-82B5-3CCAC5C973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18654" y="182784"/>
            <a:ext cx="570978" cy="5486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3F4C1E-83DB-410E-BF13-8E024C0623A1}"/>
              </a:ext>
            </a:extLst>
          </p:cNvPr>
          <p:cNvSpPr txBox="1"/>
          <p:nvPr/>
        </p:nvSpPr>
        <p:spPr>
          <a:xfrm>
            <a:off x="8358861" y="409347"/>
            <a:ext cx="2296408" cy="3882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lnSpc>
                <a:spcPts val="800"/>
              </a:lnSpc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0000"/>
                </a:solidFill>
              </a:rPr>
              <a:t>Supplier Verified Reference Designs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0F76AB-0B02-438B-B400-ED3559E699FE}"/>
              </a:ext>
            </a:extLst>
          </p:cNvPr>
          <p:cNvSpPr/>
          <p:nvPr/>
        </p:nvSpPr>
        <p:spPr>
          <a:xfrm>
            <a:off x="7583989" y="174185"/>
            <a:ext cx="3200400" cy="557239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A03AFE3-FFCD-4205-BF83-0F6F0D0C3F5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79279" y="5028362"/>
            <a:ext cx="365760" cy="3657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124C8C2-2712-4464-A199-B2C989B99F51}"/>
              </a:ext>
            </a:extLst>
          </p:cNvPr>
          <p:cNvSpPr txBox="1"/>
          <p:nvPr/>
        </p:nvSpPr>
        <p:spPr>
          <a:xfrm>
            <a:off x="256815" y="6309456"/>
            <a:ext cx="7619700" cy="36575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lnSpc>
                <a:spcPts val="800"/>
              </a:lnSpc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400" b="1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Cross Reference to </a:t>
            </a:r>
            <a:r>
              <a:rPr lang="en-US" sz="2400" b="1" dirty="0">
                <a:solidFill>
                  <a:schemeClr val="accent2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Enpirion</a:t>
            </a:r>
            <a:r>
              <a:rPr lang="en-US" sz="2400" b="1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Modules </a:t>
            </a:r>
            <a:endParaRPr lang="en-US" sz="2400" b="1" dirty="0"/>
          </a:p>
        </p:txBody>
      </p:sp>
      <p:pic>
        <p:nvPicPr>
          <p:cNvPr id="35" name="Graphic 34" descr="Arrow Rotate left">
            <a:hlinkClick r:id="rId27" action="ppaction://hlinksldjump"/>
            <a:extLst>
              <a:ext uri="{FF2B5EF4-FFF2-40B4-BE49-F238E27FC236}">
                <a16:creationId xmlns:a16="http://schemas.microsoft.com/office/drawing/2014/main" id="{75029253-3E0A-46C8-9868-1776293F364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5400000">
            <a:off x="10879651" y="631498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62F5A-FECF-46CD-AC20-44AEE00F3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323"/>
            <a:ext cx="417841" cy="425877"/>
          </a:xfrm>
          <a:prstGeom prst="rect">
            <a:avLst/>
          </a:prstGeom>
        </p:spPr>
      </p:pic>
      <p:pic>
        <p:nvPicPr>
          <p:cNvPr id="8" name="Picture 7" descr="GoTo(TOC)">
            <a:hlinkClick r:id="rId4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3529" y="644271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0561"/>
            <a:ext cx="9523855" cy="499499"/>
          </a:xfrm>
        </p:spPr>
        <p:txBody>
          <a:bodyPr anchor="b"/>
          <a:lstStyle/>
          <a:p>
            <a:r>
              <a:rPr lang="en-US" sz="3000">
                <a:latin typeface="+mj-lt"/>
                <a:cs typeface="Arial" panose="020B0604020202020204" pitchFamily="34" charset="0"/>
              </a:rPr>
              <a:t>Step-Down (Buck) Ultralow Noise</a:t>
            </a:r>
            <a:endParaRPr lang="en-US" sz="3000">
              <a:latin typeface="+mj-lt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22FFE3-CC7E-4F4E-BAD4-6610D384C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16751"/>
              </p:ext>
            </p:extLst>
          </p:nvPr>
        </p:nvGraphicFramePr>
        <p:xfrm>
          <a:off x="197671" y="457200"/>
          <a:ext cx="10375079" cy="6309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319119364"/>
                    </a:ext>
                  </a:extLst>
                </a:gridCol>
                <a:gridCol w="577220">
                  <a:extLst>
                    <a:ext uri="{9D8B030D-6E8A-4147-A177-3AD203B41FA5}">
                      <a16:colId xmlns:a16="http://schemas.microsoft.com/office/drawing/2014/main" val="191439540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27119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2255043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99873777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78583018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9214044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859090817"/>
                    </a:ext>
                  </a:extLst>
                </a:gridCol>
                <a:gridCol w="969294">
                  <a:extLst>
                    <a:ext uri="{9D8B030D-6E8A-4147-A177-3AD203B41FA5}">
                      <a16:colId xmlns:a16="http://schemas.microsoft.com/office/drawing/2014/main" val="4252287353"/>
                    </a:ext>
                  </a:extLst>
                </a:gridCol>
                <a:gridCol w="963847">
                  <a:extLst>
                    <a:ext uri="{9D8B030D-6E8A-4147-A177-3AD203B41FA5}">
                      <a16:colId xmlns:a16="http://schemas.microsoft.com/office/drawing/2014/main" val="3790220229"/>
                    </a:ext>
                  </a:extLst>
                </a:gridCol>
                <a:gridCol w="694297">
                  <a:extLst>
                    <a:ext uri="{9D8B030D-6E8A-4147-A177-3AD203B41FA5}">
                      <a16:colId xmlns:a16="http://schemas.microsoft.com/office/drawing/2014/main" val="375390977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462554959"/>
                    </a:ext>
                  </a:extLst>
                </a:gridCol>
                <a:gridCol w="1135381">
                  <a:extLst>
                    <a:ext uri="{9D8B030D-6E8A-4147-A177-3AD203B41FA5}">
                      <a16:colId xmlns:a16="http://schemas.microsoft.com/office/drawing/2014/main" val="1379575502"/>
                    </a:ext>
                  </a:extLst>
                </a:gridCol>
              </a:tblGrid>
              <a:tr h="3572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Function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# of Output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 Input Voltage (V)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 Output Voltage (V)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Output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Current (A)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EMI Standard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Silent Switcher® Architecture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Package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Part Number</a:t>
                      </a:r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35199"/>
                  </a:ext>
                </a:extLst>
              </a:tr>
              <a:tr h="357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Min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Min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Dimensions (mm)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(mm)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Package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858238"/>
                  </a:ext>
                </a:extLst>
              </a:tr>
              <a:tr h="250986">
                <a:tc rowSpan="2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 Step-Down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LTM8020  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568970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11.25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LTM8021  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717945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LTM8031  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581438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 x 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LTM8074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704631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3.42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LTM8032  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971771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LTM8063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12417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LTM8065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800677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CISPR25 Class 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LTM8002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655878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11.25 x 15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4.32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4.92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LTM8033  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163480"/>
                  </a:ext>
                </a:extLst>
              </a:tr>
              <a:tr h="267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700" u="none" strike="noStrike">
                          <a:effectLst/>
                          <a:latin typeface="+mn-lt"/>
                        </a:rPr>
                        <a:t>2.375 with External Bias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1.82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2.42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LTM4623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228688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LTM8073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442423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LTM8053 / LTM8053-1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162196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CISPR25 Class 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LTM8003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232520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0.94*Vin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5.01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LTM4653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145267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LTM8071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223925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LTM4612  </a:t>
                      </a:r>
                      <a:endParaRPr lang="en-US" sz="8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21500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</a:p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LTM4606  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629829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8A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 4.32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 4.92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LTM4613  </a:t>
                      </a:r>
                      <a:endParaRPr lang="en-US" sz="8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47631"/>
                  </a:ext>
                </a:extLst>
              </a:tr>
              <a:tr h="267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1.4A or Single 2.8A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6.25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LTM8078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196578"/>
                  </a:ext>
                </a:extLst>
              </a:tr>
              <a:tr h="264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Dual 3.5A or Single 7A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LTM8024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929477"/>
                  </a:ext>
                </a:extLst>
              </a:tr>
              <a:tr h="26406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1.2A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  <a:latin typeface="+mn-lt"/>
                        </a:rPr>
                        <a:t>CISPR25 Class 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11.25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LTM8051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748473"/>
                  </a:ext>
                </a:extLst>
              </a:tr>
              <a:tr h="26406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11.9 x 16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3.32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LTM8060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39097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7060665-D304-4154-8E19-BD283BFEEE5A}"/>
              </a:ext>
            </a:extLst>
          </p:cNvPr>
          <p:cNvSpPr/>
          <p:nvPr/>
        </p:nvSpPr>
        <p:spPr>
          <a:xfrm>
            <a:off x="1495975" y="1905000"/>
            <a:ext cx="9076775" cy="26961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58B061-957A-41FC-AD4E-BFECC8783F05}"/>
              </a:ext>
            </a:extLst>
          </p:cNvPr>
          <p:cNvSpPr/>
          <p:nvPr/>
        </p:nvSpPr>
        <p:spPr>
          <a:xfrm>
            <a:off x="10733061" y="1600200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C891FA-99E9-4C7B-A36B-637047CCFBC7}"/>
              </a:ext>
            </a:extLst>
          </p:cNvPr>
          <p:cNvSpPr/>
          <p:nvPr/>
        </p:nvSpPr>
        <p:spPr>
          <a:xfrm>
            <a:off x="1495974" y="3429000"/>
            <a:ext cx="9076775" cy="27688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BF7433-53FA-40E2-BFD7-D5BBF7037AE2}"/>
              </a:ext>
            </a:extLst>
          </p:cNvPr>
          <p:cNvSpPr/>
          <p:nvPr/>
        </p:nvSpPr>
        <p:spPr>
          <a:xfrm>
            <a:off x="10733061" y="2607404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(2019,20,21)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1790EC-0399-45AD-A554-341A682FCADE}"/>
              </a:ext>
            </a:extLst>
          </p:cNvPr>
          <p:cNvSpPr/>
          <p:nvPr/>
        </p:nvSpPr>
        <p:spPr>
          <a:xfrm>
            <a:off x="9417871" y="1905000"/>
            <a:ext cx="1154878" cy="265381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0C0C7-4157-45CA-BBCB-041910D088B8}"/>
              </a:ext>
            </a:extLst>
          </p:cNvPr>
          <p:cNvSpPr/>
          <p:nvPr/>
        </p:nvSpPr>
        <p:spPr>
          <a:xfrm>
            <a:off x="9441093" y="5706085"/>
            <a:ext cx="1131656" cy="1060483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323686-09B2-4F19-9E8E-D60A3D321E89}"/>
              </a:ext>
            </a:extLst>
          </p:cNvPr>
          <p:cNvSpPr/>
          <p:nvPr/>
        </p:nvSpPr>
        <p:spPr>
          <a:xfrm>
            <a:off x="10733061" y="3600112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9B9C15-4AC4-4A43-953A-C23B6C4C6403}"/>
              </a:ext>
            </a:extLst>
          </p:cNvPr>
          <p:cNvSpPr/>
          <p:nvPr/>
        </p:nvSpPr>
        <p:spPr>
          <a:xfrm>
            <a:off x="1508996" y="1676400"/>
            <a:ext cx="9063753" cy="26538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3D9ADA-B330-4177-8FDB-13C4F250F34B}"/>
              </a:ext>
            </a:extLst>
          </p:cNvPr>
          <p:cNvSpPr/>
          <p:nvPr/>
        </p:nvSpPr>
        <p:spPr>
          <a:xfrm>
            <a:off x="1518522" y="2184827"/>
            <a:ext cx="9063753" cy="2421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5982F-0CB2-4F7B-BC3D-FB97CDDCB9F2}"/>
              </a:ext>
            </a:extLst>
          </p:cNvPr>
          <p:cNvSpPr/>
          <p:nvPr/>
        </p:nvSpPr>
        <p:spPr>
          <a:xfrm>
            <a:off x="1508996" y="4960270"/>
            <a:ext cx="9063753" cy="50249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D1C5C0-E83A-4DF1-8F4E-F750A916B294}"/>
              </a:ext>
            </a:extLst>
          </p:cNvPr>
          <p:cNvSpPr/>
          <p:nvPr/>
        </p:nvSpPr>
        <p:spPr>
          <a:xfrm>
            <a:off x="1489947" y="3690140"/>
            <a:ext cx="9101853" cy="500860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CA068C-568F-48F7-BF09-2BAB495650B5}"/>
              </a:ext>
            </a:extLst>
          </p:cNvPr>
          <p:cNvSpPr/>
          <p:nvPr/>
        </p:nvSpPr>
        <p:spPr>
          <a:xfrm>
            <a:off x="10764978" y="4607316"/>
            <a:ext cx="1371600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2DFBC4-84D9-4CD6-B314-4A04D644BB3F}"/>
              </a:ext>
            </a:extLst>
          </p:cNvPr>
          <p:cNvSpPr/>
          <p:nvPr/>
        </p:nvSpPr>
        <p:spPr>
          <a:xfrm>
            <a:off x="6176261" y="1924631"/>
            <a:ext cx="967273" cy="26538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45A727-4159-44CA-955D-F39F28EEB0DA}"/>
              </a:ext>
            </a:extLst>
          </p:cNvPr>
          <p:cNvSpPr/>
          <p:nvPr/>
        </p:nvSpPr>
        <p:spPr>
          <a:xfrm>
            <a:off x="6176260" y="2430366"/>
            <a:ext cx="967274" cy="778081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12C398-4706-48E8-89A1-D0346CFC81BE}"/>
              </a:ext>
            </a:extLst>
          </p:cNvPr>
          <p:cNvSpPr/>
          <p:nvPr/>
        </p:nvSpPr>
        <p:spPr>
          <a:xfrm>
            <a:off x="6153790" y="3694449"/>
            <a:ext cx="990600" cy="757691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C4E51F-A804-47C5-93D1-812B3102155B}"/>
              </a:ext>
            </a:extLst>
          </p:cNvPr>
          <p:cNvSpPr/>
          <p:nvPr/>
        </p:nvSpPr>
        <p:spPr>
          <a:xfrm>
            <a:off x="6164598" y="4699130"/>
            <a:ext cx="967274" cy="248933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2119D3-416B-41AE-BE2B-688315FA5996}"/>
              </a:ext>
            </a:extLst>
          </p:cNvPr>
          <p:cNvSpPr/>
          <p:nvPr/>
        </p:nvSpPr>
        <p:spPr>
          <a:xfrm>
            <a:off x="6164598" y="5717333"/>
            <a:ext cx="990600" cy="1049235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B0470D-1D67-4AA1-968D-C937034E4B91}"/>
              </a:ext>
            </a:extLst>
          </p:cNvPr>
          <p:cNvSpPr txBox="1"/>
          <p:nvPr/>
        </p:nvSpPr>
        <p:spPr>
          <a:xfrm>
            <a:off x="10764978" y="726884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>
                <a:solidFill>
                  <a:srgbClr val="0067B9"/>
                </a:solidFill>
              </a:rPr>
              <a:t>µModule Regulators</a:t>
            </a:r>
          </a:p>
        </p:txBody>
      </p:sp>
      <p:pic>
        <p:nvPicPr>
          <p:cNvPr id="24" name="Graphic 23" descr="Arrow Rotate left">
            <a:hlinkClick r:id="rId29" action="ppaction://hlinksldjump"/>
            <a:extLst>
              <a:ext uri="{FF2B5EF4-FFF2-40B4-BE49-F238E27FC236}">
                <a16:creationId xmlns:a16="http://schemas.microsoft.com/office/drawing/2014/main" id="{44E40213-AA61-4074-A6A1-3FCE280B2A1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5400000">
            <a:off x="11189083" y="63786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C040ED39-D62C-4BF4-B5BF-1B9D6271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3529" y="644271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1" y="-77487"/>
            <a:ext cx="9523855" cy="499499"/>
          </a:xfrm>
        </p:spPr>
        <p:txBody>
          <a:bodyPr anchor="b"/>
          <a:lstStyle/>
          <a:p>
            <a:r>
              <a:rPr lang="en-US" sz="2600">
                <a:latin typeface="+mj-lt"/>
              </a:rPr>
              <a:t>µModule</a:t>
            </a:r>
            <a:r>
              <a:rPr lang="en-US" sz="2600" baseline="30000">
                <a:latin typeface="+mj-lt"/>
              </a:rPr>
              <a:t>® </a:t>
            </a:r>
            <a:r>
              <a:rPr lang="en-US" sz="2600">
                <a:latin typeface="+mj-lt"/>
              </a:rPr>
              <a:t>Regulators for Data Converters, RF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922FFE3-CC7E-4F4E-BAD4-6610D384C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253469"/>
              </p:ext>
            </p:extLst>
          </p:nvPr>
        </p:nvGraphicFramePr>
        <p:xfrm>
          <a:off x="178421" y="495700"/>
          <a:ext cx="10375079" cy="6309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319119364"/>
                    </a:ext>
                  </a:extLst>
                </a:gridCol>
                <a:gridCol w="577220">
                  <a:extLst>
                    <a:ext uri="{9D8B030D-6E8A-4147-A177-3AD203B41FA5}">
                      <a16:colId xmlns:a16="http://schemas.microsoft.com/office/drawing/2014/main" val="191439540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127119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42255043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199873777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78583018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3192140442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3859090817"/>
                    </a:ext>
                  </a:extLst>
                </a:gridCol>
                <a:gridCol w="969294">
                  <a:extLst>
                    <a:ext uri="{9D8B030D-6E8A-4147-A177-3AD203B41FA5}">
                      <a16:colId xmlns:a16="http://schemas.microsoft.com/office/drawing/2014/main" val="4252287353"/>
                    </a:ext>
                  </a:extLst>
                </a:gridCol>
                <a:gridCol w="963847">
                  <a:extLst>
                    <a:ext uri="{9D8B030D-6E8A-4147-A177-3AD203B41FA5}">
                      <a16:colId xmlns:a16="http://schemas.microsoft.com/office/drawing/2014/main" val="3790220229"/>
                    </a:ext>
                  </a:extLst>
                </a:gridCol>
                <a:gridCol w="694297">
                  <a:extLst>
                    <a:ext uri="{9D8B030D-6E8A-4147-A177-3AD203B41FA5}">
                      <a16:colId xmlns:a16="http://schemas.microsoft.com/office/drawing/2014/main" val="375390977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462554959"/>
                    </a:ext>
                  </a:extLst>
                </a:gridCol>
                <a:gridCol w="1135381">
                  <a:extLst>
                    <a:ext uri="{9D8B030D-6E8A-4147-A177-3AD203B41FA5}">
                      <a16:colId xmlns:a16="http://schemas.microsoft.com/office/drawing/2014/main" val="1379575502"/>
                    </a:ext>
                  </a:extLst>
                </a:gridCol>
              </a:tblGrid>
              <a:tr h="3572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Function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# of Output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 Input Voltage (V)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 Output Voltage (V)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Output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Current (A)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EMI Standard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Silent Switcher® Architecture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Package 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Part Number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35199"/>
                  </a:ext>
                </a:extLst>
              </a:tr>
              <a:tr h="3572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Min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Min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Max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Dimensions (mm)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(mm)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>
                          <a:effectLst/>
                        </a:rPr>
                        <a:t>Package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858238"/>
                  </a:ext>
                </a:extLst>
              </a:tr>
              <a:tr h="250986">
                <a:tc rowSpan="2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 Step-Down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8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LTM8020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568970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11.25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LTM8021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4717945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LTM8031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581438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 x 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1.82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LTM8074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704631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3.42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LTM8032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971771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LTM8063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712417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LTM8065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4800677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CISPR25 Class 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LTM8002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3655878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11.25 x 15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4.32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4.92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LTM8033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6163480"/>
                  </a:ext>
                </a:extLst>
              </a:tr>
              <a:tr h="267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700" u="none" strike="noStrike">
                          <a:effectLst/>
                          <a:latin typeface="+mn-lt"/>
                        </a:rPr>
                        <a:t>2.375 with External Bias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1.82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2.42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LTM4623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3228688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LTM8073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1442423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LTM8053 / LTM8053-1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162196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CISPR25 Class 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6.25 x 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LTM8003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232520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0.94*Vin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5.01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LTM4653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145267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LTM8071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223925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LTM4612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21500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6A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2.82</a:t>
                      </a:r>
                    </a:p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LTM4606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629829"/>
                  </a:ext>
                </a:extLst>
              </a:tr>
              <a:tr h="2509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8A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EN55022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-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15 x 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 4.32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 4.92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LGA</a:t>
                      </a:r>
                      <a:br>
                        <a:rPr lang="en-US" sz="800" u="none" strike="noStrike">
                          <a:effectLst/>
                          <a:latin typeface="+mn-lt"/>
                        </a:rPr>
                      </a:br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sng" strike="noStrike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LTM4613  </a:t>
                      </a:r>
                      <a:endParaRPr lang="en-US" sz="800" b="0" i="0" u="sng" strike="noStrike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47631"/>
                  </a:ext>
                </a:extLst>
              </a:tr>
              <a:tr h="2679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1.4A or Single 2.8A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6.25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4"/>
                        </a:rPr>
                        <a:t>LTM8078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196578"/>
                  </a:ext>
                </a:extLst>
              </a:tr>
              <a:tr h="2640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0.8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Dual 3.5A or Single 7A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+mn-lt"/>
                        </a:rPr>
                        <a:t>Yes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9 x 11.25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3.32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+mn-lt"/>
                          <a:hlinkClick r:id="rId25"/>
                        </a:rPr>
                        <a:t>LTM8024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929477"/>
                  </a:ext>
                </a:extLst>
              </a:tr>
              <a:tr h="26406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1.2A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  <a:latin typeface="+mn-lt"/>
                        </a:rPr>
                        <a:t>CISPR22 Class 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>
                          <a:effectLst/>
                          <a:latin typeface="+mn-lt"/>
                        </a:rPr>
                        <a:t>CISPR25 Class 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11.25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6"/>
                        </a:rPr>
                        <a:t>LTM8051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0748473"/>
                  </a:ext>
                </a:extLst>
              </a:tr>
              <a:tr h="264064"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11.9 x 16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3.32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7"/>
                        </a:rPr>
                        <a:t>LTM8060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08" marR="6808" marT="68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339097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7060665-D304-4154-8E19-BD283BFEEE5A}"/>
              </a:ext>
            </a:extLst>
          </p:cNvPr>
          <p:cNvSpPr/>
          <p:nvPr/>
        </p:nvSpPr>
        <p:spPr>
          <a:xfrm>
            <a:off x="1476725" y="1943500"/>
            <a:ext cx="9076775" cy="26961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658B061-957A-41FC-AD4E-BFECC8783F05}"/>
              </a:ext>
            </a:extLst>
          </p:cNvPr>
          <p:cNvSpPr/>
          <p:nvPr/>
        </p:nvSpPr>
        <p:spPr>
          <a:xfrm>
            <a:off x="10733061" y="1600200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C891FA-99E9-4C7B-A36B-637047CCFBC7}"/>
              </a:ext>
            </a:extLst>
          </p:cNvPr>
          <p:cNvSpPr/>
          <p:nvPr/>
        </p:nvSpPr>
        <p:spPr>
          <a:xfrm>
            <a:off x="1476724" y="3467500"/>
            <a:ext cx="9076775" cy="27688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BBF7433-53FA-40E2-BFD7-D5BBF7037AE2}"/>
              </a:ext>
            </a:extLst>
          </p:cNvPr>
          <p:cNvSpPr/>
          <p:nvPr/>
        </p:nvSpPr>
        <p:spPr>
          <a:xfrm>
            <a:off x="10733061" y="2607404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(2020,21,22)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1790EC-0399-45AD-A554-341A682FCADE}"/>
              </a:ext>
            </a:extLst>
          </p:cNvPr>
          <p:cNvSpPr/>
          <p:nvPr/>
        </p:nvSpPr>
        <p:spPr>
          <a:xfrm>
            <a:off x="9398621" y="1943500"/>
            <a:ext cx="1154878" cy="265381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70C0C7-4157-45CA-BBCB-041910D088B8}"/>
              </a:ext>
            </a:extLst>
          </p:cNvPr>
          <p:cNvSpPr/>
          <p:nvPr/>
        </p:nvSpPr>
        <p:spPr>
          <a:xfrm>
            <a:off x="9421843" y="5744585"/>
            <a:ext cx="1131656" cy="1060483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323686-09B2-4F19-9E8E-D60A3D321E89}"/>
              </a:ext>
            </a:extLst>
          </p:cNvPr>
          <p:cNvSpPr/>
          <p:nvPr/>
        </p:nvSpPr>
        <p:spPr>
          <a:xfrm>
            <a:off x="10733061" y="3600112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9B9C15-4AC4-4A43-953A-C23B6C4C6403}"/>
              </a:ext>
            </a:extLst>
          </p:cNvPr>
          <p:cNvSpPr/>
          <p:nvPr/>
        </p:nvSpPr>
        <p:spPr>
          <a:xfrm>
            <a:off x="1489746" y="1714900"/>
            <a:ext cx="9063753" cy="26538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3D9ADA-B330-4177-8FDB-13C4F250F34B}"/>
              </a:ext>
            </a:extLst>
          </p:cNvPr>
          <p:cNvSpPr/>
          <p:nvPr/>
        </p:nvSpPr>
        <p:spPr>
          <a:xfrm>
            <a:off x="1499272" y="2223327"/>
            <a:ext cx="9063753" cy="2421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5982F-0CB2-4F7B-BC3D-FB97CDDCB9F2}"/>
              </a:ext>
            </a:extLst>
          </p:cNvPr>
          <p:cNvSpPr/>
          <p:nvPr/>
        </p:nvSpPr>
        <p:spPr>
          <a:xfrm>
            <a:off x="1489746" y="4998770"/>
            <a:ext cx="9063753" cy="502491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D1C5C0-E83A-4DF1-8F4E-F750A916B294}"/>
              </a:ext>
            </a:extLst>
          </p:cNvPr>
          <p:cNvSpPr/>
          <p:nvPr/>
        </p:nvSpPr>
        <p:spPr>
          <a:xfrm>
            <a:off x="1470697" y="3728640"/>
            <a:ext cx="9101853" cy="500860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3CA068C-568F-48F7-BF09-2BAB495650B5}"/>
              </a:ext>
            </a:extLst>
          </p:cNvPr>
          <p:cNvSpPr/>
          <p:nvPr/>
        </p:nvSpPr>
        <p:spPr>
          <a:xfrm>
            <a:off x="10764978" y="4607316"/>
            <a:ext cx="1371600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2DFBC4-84D9-4CD6-B314-4A04D644BB3F}"/>
              </a:ext>
            </a:extLst>
          </p:cNvPr>
          <p:cNvSpPr/>
          <p:nvPr/>
        </p:nvSpPr>
        <p:spPr>
          <a:xfrm>
            <a:off x="6157011" y="1963131"/>
            <a:ext cx="967273" cy="26538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45A727-4159-44CA-955D-F39F28EEB0DA}"/>
              </a:ext>
            </a:extLst>
          </p:cNvPr>
          <p:cNvSpPr/>
          <p:nvPr/>
        </p:nvSpPr>
        <p:spPr>
          <a:xfrm>
            <a:off x="6157010" y="2468866"/>
            <a:ext cx="967274" cy="778081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712C398-4706-48E8-89A1-D0346CFC81BE}"/>
              </a:ext>
            </a:extLst>
          </p:cNvPr>
          <p:cNvSpPr/>
          <p:nvPr/>
        </p:nvSpPr>
        <p:spPr>
          <a:xfrm>
            <a:off x="6134540" y="3732949"/>
            <a:ext cx="990600" cy="757691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EC4E51F-A804-47C5-93D1-812B3102155B}"/>
              </a:ext>
            </a:extLst>
          </p:cNvPr>
          <p:cNvSpPr/>
          <p:nvPr/>
        </p:nvSpPr>
        <p:spPr>
          <a:xfrm>
            <a:off x="6145348" y="4737630"/>
            <a:ext cx="967274" cy="248933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2119D3-416B-41AE-BE2B-688315FA5996}"/>
              </a:ext>
            </a:extLst>
          </p:cNvPr>
          <p:cNvSpPr/>
          <p:nvPr/>
        </p:nvSpPr>
        <p:spPr>
          <a:xfrm>
            <a:off x="6145348" y="5755833"/>
            <a:ext cx="990600" cy="1049235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B0470D-1D67-4AA1-968D-C937034E4B91}"/>
              </a:ext>
            </a:extLst>
          </p:cNvPr>
          <p:cNvSpPr txBox="1"/>
          <p:nvPr/>
        </p:nvSpPr>
        <p:spPr>
          <a:xfrm>
            <a:off x="10764978" y="726884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>
                <a:solidFill>
                  <a:srgbClr val="0067B9"/>
                </a:solidFill>
              </a:rPr>
              <a:t>µModule Regulators</a:t>
            </a:r>
          </a:p>
        </p:txBody>
      </p:sp>
    </p:spTree>
    <p:extLst>
      <p:ext uri="{BB962C8B-B14F-4D97-AF65-F5344CB8AC3E}">
        <p14:creationId xmlns:p14="http://schemas.microsoft.com/office/powerpoint/2010/main" val="17709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3" grpId="0" animBg="1"/>
      <p:bldP spid="13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86592-33B7-4F61-A668-414F84C8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38" y="221926"/>
            <a:ext cx="647700" cy="61912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74B6627-FF63-4509-9DEC-97C27A2D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04904"/>
            <a:ext cx="8763000" cy="853168"/>
          </a:xfrm>
        </p:spPr>
        <p:txBody>
          <a:bodyPr/>
          <a:lstStyle/>
          <a:p>
            <a:r>
              <a:rPr lang="en-US" sz="3600">
                <a:latin typeface="+mj-lt"/>
                <a:cs typeface="Arial" panose="020B0604020202020204" pitchFamily="34" charset="0"/>
              </a:rPr>
              <a:t>Step-Down (Buck) Digital PSM</a:t>
            </a:r>
            <a:br>
              <a:rPr lang="en-US" sz="3600">
                <a:latin typeface="+mj-lt"/>
                <a:cs typeface="Arial" panose="020B0604020202020204" pitchFamily="34" charset="0"/>
              </a:rPr>
            </a:br>
            <a:endParaRPr lang="en-US" sz="3600">
              <a:latin typeface="+mj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7417F1-DDB2-4328-82D8-FAB98E7CB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010310"/>
              </p:ext>
            </p:extLst>
          </p:nvPr>
        </p:nvGraphicFramePr>
        <p:xfrm>
          <a:off x="133654" y="940784"/>
          <a:ext cx="10595306" cy="5303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8346">
                  <a:extLst>
                    <a:ext uri="{9D8B030D-6E8A-4147-A177-3AD203B41FA5}">
                      <a16:colId xmlns:a16="http://schemas.microsoft.com/office/drawing/2014/main" val="10501023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15008093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1468986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17174555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9188658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16317668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4560985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14335733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64992678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2542653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360605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7163637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1876709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176190654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Function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# of Output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 Input Voltage (V)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 Output Voltage (V)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Output Current (A)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Read Back Accuracy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Turn-On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Package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Part Number</a:t>
                      </a:r>
                      <a:endParaRPr lang="en-US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790210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Min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Max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Min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Max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Voltage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Current 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Time (ms)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Dimensions (mm)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(mm)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>
                          <a:effectLst/>
                        </a:rPr>
                        <a:t>Package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083651"/>
                  </a:ext>
                </a:extLst>
              </a:tr>
              <a:tr h="457200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Step-Down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9A or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18A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±2.5%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11.9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3.51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LTM4675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57146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10A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20A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11.9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1.82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LTM4686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320476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2.375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10A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20A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11.9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1.82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LGA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LTM4686-1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517684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26.5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13A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26A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±2.5%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5.01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LTM4676A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898247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18A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36A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±2.5%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5.01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LTM4677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561357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3.4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25A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50A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±3.5%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16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5.86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LTM4678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242068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58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25A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50A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16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7.72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LTM4664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8429126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3.3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30A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60A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±2.5%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16 x 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7.82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LTM4680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469512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4.5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0.5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1.8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Dual 50A or </a:t>
                      </a:r>
                    </a:p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Single 100A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±3%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 x 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7.87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BGA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LTM4700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6925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Configurable Quad 31.25A or Single 125A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>
                          <a:effectLst/>
                        </a:rPr>
                        <a:t>±0.5%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>
                          <a:effectLst/>
                        </a:rPr>
                        <a:t>±4%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>
                          <a:effectLst/>
                        </a:rPr>
                        <a:t>15 x 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8.17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LTM4681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970" marR="8970" marT="8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8099475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2BD26C-3CEA-4CF0-8960-A59D5FD98FEB}"/>
              </a:ext>
            </a:extLst>
          </p:cNvPr>
          <p:cNvSpPr/>
          <p:nvPr/>
        </p:nvSpPr>
        <p:spPr>
          <a:xfrm>
            <a:off x="10775801" y="1651978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A9FF5-DC83-4471-AB02-7A7FD322EE5C}"/>
              </a:ext>
            </a:extLst>
          </p:cNvPr>
          <p:cNvSpPr/>
          <p:nvPr/>
        </p:nvSpPr>
        <p:spPr>
          <a:xfrm>
            <a:off x="1371600" y="2133600"/>
            <a:ext cx="9357360" cy="9144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B6A2A0-53D5-4B2A-8756-4FFC6D6CA3BB}"/>
              </a:ext>
            </a:extLst>
          </p:cNvPr>
          <p:cNvSpPr/>
          <p:nvPr/>
        </p:nvSpPr>
        <p:spPr>
          <a:xfrm>
            <a:off x="10776979" y="3856228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(2018,19,20)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322CC-13BB-48E5-91B7-4643775B221D}"/>
              </a:ext>
            </a:extLst>
          </p:cNvPr>
          <p:cNvSpPr/>
          <p:nvPr/>
        </p:nvSpPr>
        <p:spPr>
          <a:xfrm>
            <a:off x="9903513" y="2142308"/>
            <a:ext cx="825447" cy="914399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D13EA1-8905-40CF-A1E5-348849F3B3F4}"/>
              </a:ext>
            </a:extLst>
          </p:cNvPr>
          <p:cNvSpPr/>
          <p:nvPr/>
        </p:nvSpPr>
        <p:spPr>
          <a:xfrm>
            <a:off x="9903512" y="3964706"/>
            <a:ext cx="825447" cy="2279598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2FC3C-A047-4109-9858-F32E4CD82F27}"/>
              </a:ext>
            </a:extLst>
          </p:cNvPr>
          <p:cNvSpPr/>
          <p:nvPr/>
        </p:nvSpPr>
        <p:spPr>
          <a:xfrm>
            <a:off x="10775801" y="2754103"/>
            <a:ext cx="1371600" cy="612648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High Vin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A24A2-3A34-4D0D-99F3-4093A22DE464}"/>
              </a:ext>
            </a:extLst>
          </p:cNvPr>
          <p:cNvSpPr/>
          <p:nvPr/>
        </p:nvSpPr>
        <p:spPr>
          <a:xfrm>
            <a:off x="2057400" y="4419600"/>
            <a:ext cx="642940" cy="45720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4818DA3-0D67-48B8-BB2C-714DCC08C23F}"/>
              </a:ext>
            </a:extLst>
          </p:cNvPr>
          <p:cNvSpPr/>
          <p:nvPr/>
        </p:nvSpPr>
        <p:spPr>
          <a:xfrm>
            <a:off x="10775801" y="4958353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0B01C1-395B-411C-8DD5-B04AFF9E09B2}"/>
              </a:ext>
            </a:extLst>
          </p:cNvPr>
          <p:cNvSpPr>
            <a:spLocks/>
          </p:cNvSpPr>
          <p:nvPr/>
        </p:nvSpPr>
        <p:spPr>
          <a:xfrm flipV="1">
            <a:off x="1381241" y="1676400"/>
            <a:ext cx="9338077" cy="2288306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99A9A8-F774-49B3-BF11-69A5A7C13F20}"/>
              </a:ext>
            </a:extLst>
          </p:cNvPr>
          <p:cNvSpPr>
            <a:spLocks/>
          </p:cNvSpPr>
          <p:nvPr/>
        </p:nvSpPr>
        <p:spPr>
          <a:xfrm flipV="1">
            <a:off x="1381241" y="3964706"/>
            <a:ext cx="9338077" cy="45489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DAE752-A118-4998-97BC-45CC1361F0DF}"/>
              </a:ext>
            </a:extLst>
          </p:cNvPr>
          <p:cNvSpPr>
            <a:spLocks/>
          </p:cNvSpPr>
          <p:nvPr/>
        </p:nvSpPr>
        <p:spPr>
          <a:xfrm flipV="1">
            <a:off x="1381241" y="4881412"/>
            <a:ext cx="9338077" cy="45489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27BE18-1069-4108-B840-BB11F135B2F2}"/>
              </a:ext>
            </a:extLst>
          </p:cNvPr>
          <p:cNvSpPr txBox="1"/>
          <p:nvPr/>
        </p:nvSpPr>
        <p:spPr>
          <a:xfrm>
            <a:off x="10775801" y="759843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>
                <a:solidFill>
                  <a:srgbClr val="0067B9"/>
                </a:solidFill>
              </a:rPr>
              <a:t>µModule Regulators</a:t>
            </a:r>
          </a:p>
        </p:txBody>
      </p:sp>
      <p:pic>
        <p:nvPicPr>
          <p:cNvPr id="22" name="Picture 21" descr="GoTo(TOC)">
            <a:hlinkClick r:id="rId13" action="ppaction://hlinksldjump"/>
            <a:extLst>
              <a:ext uri="{FF2B5EF4-FFF2-40B4-BE49-F238E27FC236}">
                <a16:creationId xmlns:a16="http://schemas.microsoft.com/office/drawing/2014/main" id="{6C5689F0-612B-442C-B3F7-F029F7F7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3529" y="644271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 descr="Arrow Rotate left">
            <a:hlinkClick r:id="rId16" action="ppaction://hlinksldjump"/>
            <a:extLst>
              <a:ext uri="{FF2B5EF4-FFF2-40B4-BE49-F238E27FC236}">
                <a16:creationId xmlns:a16="http://schemas.microsoft.com/office/drawing/2014/main" id="{F13458CA-B893-4839-9217-A299A690E8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11189083" y="63786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E675401-BA29-498A-8F9B-B151BC2B5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56" y="-69013"/>
            <a:ext cx="2895600" cy="500778"/>
          </a:xfrm>
        </p:spPr>
        <p:txBody>
          <a:bodyPr anchor="b"/>
          <a:lstStyle/>
          <a:p>
            <a:r>
              <a:rPr lang="en-US" sz="2400">
                <a:latin typeface="+mj-lt"/>
                <a:cs typeface="Arial" panose="020B0604020202020204" pitchFamily="34" charset="0"/>
              </a:rPr>
              <a:t>Step-Up (Boost)</a:t>
            </a:r>
            <a:endParaRPr lang="en-US" sz="200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8DF4E6-F2F5-4958-8323-A57DB4A61771}"/>
              </a:ext>
            </a:extLst>
          </p:cNvPr>
          <p:cNvSpPr txBox="1"/>
          <p:nvPr/>
        </p:nvSpPr>
        <p:spPr>
          <a:xfrm>
            <a:off x="10747610" y="697736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>
                <a:solidFill>
                  <a:srgbClr val="0067B9"/>
                </a:solidFill>
              </a:rPr>
              <a:t>µModule Regulators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0D871CD-1278-4F0C-945B-5553544BB9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278194"/>
              </p:ext>
            </p:extLst>
          </p:nvPr>
        </p:nvGraphicFramePr>
        <p:xfrm>
          <a:off x="72790" y="464616"/>
          <a:ext cx="10519008" cy="20307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8832">
                  <a:extLst>
                    <a:ext uri="{9D8B030D-6E8A-4147-A177-3AD203B41FA5}">
                      <a16:colId xmlns:a16="http://schemas.microsoft.com/office/drawing/2014/main" val="4287333996"/>
                    </a:ext>
                  </a:extLst>
                </a:gridCol>
                <a:gridCol w="1472978">
                  <a:extLst>
                    <a:ext uri="{9D8B030D-6E8A-4147-A177-3AD203B41FA5}">
                      <a16:colId xmlns:a16="http://schemas.microsoft.com/office/drawing/2014/main" val="255299622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080675405"/>
                    </a:ext>
                  </a:extLst>
                </a:gridCol>
                <a:gridCol w="671816">
                  <a:extLst>
                    <a:ext uri="{9D8B030D-6E8A-4147-A177-3AD203B41FA5}">
                      <a16:colId xmlns:a16="http://schemas.microsoft.com/office/drawing/2014/main" val="3761305193"/>
                    </a:ext>
                  </a:extLst>
                </a:gridCol>
                <a:gridCol w="806239">
                  <a:extLst>
                    <a:ext uri="{9D8B030D-6E8A-4147-A177-3AD203B41FA5}">
                      <a16:colId xmlns:a16="http://schemas.microsoft.com/office/drawing/2014/main" val="1979040488"/>
                    </a:ext>
                  </a:extLst>
                </a:gridCol>
                <a:gridCol w="806239">
                  <a:extLst>
                    <a:ext uri="{9D8B030D-6E8A-4147-A177-3AD203B41FA5}">
                      <a16:colId xmlns:a16="http://schemas.microsoft.com/office/drawing/2014/main" val="1728871138"/>
                    </a:ext>
                  </a:extLst>
                </a:gridCol>
                <a:gridCol w="806239">
                  <a:extLst>
                    <a:ext uri="{9D8B030D-6E8A-4147-A177-3AD203B41FA5}">
                      <a16:colId xmlns:a16="http://schemas.microsoft.com/office/drawing/2014/main" val="2536342897"/>
                    </a:ext>
                  </a:extLst>
                </a:gridCol>
                <a:gridCol w="968832">
                  <a:extLst>
                    <a:ext uri="{9D8B030D-6E8A-4147-A177-3AD203B41FA5}">
                      <a16:colId xmlns:a16="http://schemas.microsoft.com/office/drawing/2014/main" val="187682000"/>
                    </a:ext>
                  </a:extLst>
                </a:gridCol>
                <a:gridCol w="806239">
                  <a:extLst>
                    <a:ext uri="{9D8B030D-6E8A-4147-A177-3AD203B41FA5}">
                      <a16:colId xmlns:a16="http://schemas.microsoft.com/office/drawing/2014/main" val="1757299824"/>
                    </a:ext>
                  </a:extLst>
                </a:gridCol>
                <a:gridCol w="806239">
                  <a:extLst>
                    <a:ext uri="{9D8B030D-6E8A-4147-A177-3AD203B41FA5}">
                      <a16:colId xmlns:a16="http://schemas.microsoft.com/office/drawing/2014/main" val="2230634649"/>
                    </a:ext>
                  </a:extLst>
                </a:gridCol>
                <a:gridCol w="806239">
                  <a:extLst>
                    <a:ext uri="{9D8B030D-6E8A-4147-A177-3AD203B41FA5}">
                      <a16:colId xmlns:a16="http://schemas.microsoft.com/office/drawing/2014/main" val="3720855666"/>
                    </a:ext>
                  </a:extLst>
                </a:gridCol>
                <a:gridCol w="1065716">
                  <a:extLst>
                    <a:ext uri="{9D8B030D-6E8A-4147-A177-3AD203B41FA5}">
                      <a16:colId xmlns:a16="http://schemas.microsoft.com/office/drawing/2014/main" val="2129073624"/>
                    </a:ext>
                  </a:extLst>
                </a:gridCol>
              </a:tblGrid>
              <a:tr h="4667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Function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 Input Voltage (V)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 Output Voltage (V)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# of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Output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Switch Current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Package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+mn-lt"/>
                        </a:rPr>
                        <a:t>Release Year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0041095"/>
                  </a:ext>
                </a:extLst>
              </a:tr>
              <a:tr h="466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Dimensions (mm)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Height (mm)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Package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+mn-lt"/>
                        </a:rPr>
                        <a:t>Part Number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771578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+mn-lt"/>
                        </a:rPr>
                        <a:t>Step-Up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1.8</a:t>
                      </a:r>
                      <a:br>
                        <a:rPr lang="en-US" sz="1000" u="none" strike="noStrike">
                          <a:effectLst/>
                          <a:latin typeface="+mn-lt"/>
                        </a:rPr>
                      </a:br>
                      <a:r>
                        <a:rPr lang="en-US" sz="900" u="none" strike="noStrike">
                          <a:effectLst/>
                          <a:latin typeface="+mn-lt"/>
                        </a:rPr>
                        <a:t>down to 0.7V after start-up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4A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LTM4661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2017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62181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40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10A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9 x 11.25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2.22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LTM8005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2018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1509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x 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LTM4656/-1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800591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24D373C-23E7-4EAF-8CDF-4494BF2C5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" y="54614"/>
            <a:ext cx="380999" cy="37715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F4BC2B-3BC4-46F2-8E89-F2D16F233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4371815"/>
              </p:ext>
            </p:extLst>
          </p:nvPr>
        </p:nvGraphicFramePr>
        <p:xfrm>
          <a:off x="91440" y="3048000"/>
          <a:ext cx="11769003" cy="3268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375339138"/>
                    </a:ext>
                  </a:extLst>
                </a:gridCol>
                <a:gridCol w="1122743">
                  <a:extLst>
                    <a:ext uri="{9D8B030D-6E8A-4147-A177-3AD203B41FA5}">
                      <a16:colId xmlns:a16="http://schemas.microsoft.com/office/drawing/2014/main" val="61494811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04812799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229749967"/>
                    </a:ext>
                  </a:extLst>
                </a:gridCol>
                <a:gridCol w="579480">
                  <a:extLst>
                    <a:ext uri="{9D8B030D-6E8A-4147-A177-3AD203B41FA5}">
                      <a16:colId xmlns:a16="http://schemas.microsoft.com/office/drawing/2014/main" val="3280013025"/>
                    </a:ext>
                  </a:extLst>
                </a:gridCol>
                <a:gridCol w="751513">
                  <a:extLst>
                    <a:ext uri="{9D8B030D-6E8A-4147-A177-3AD203B41FA5}">
                      <a16:colId xmlns:a16="http://schemas.microsoft.com/office/drawing/2014/main" val="265307203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712464851"/>
                    </a:ext>
                  </a:extLst>
                </a:gridCol>
                <a:gridCol w="1038235">
                  <a:extLst>
                    <a:ext uri="{9D8B030D-6E8A-4147-A177-3AD203B41FA5}">
                      <a16:colId xmlns:a16="http://schemas.microsoft.com/office/drawing/2014/main" val="882582131"/>
                    </a:ext>
                  </a:extLst>
                </a:gridCol>
                <a:gridCol w="1041253">
                  <a:extLst>
                    <a:ext uri="{9D8B030D-6E8A-4147-A177-3AD203B41FA5}">
                      <a16:colId xmlns:a16="http://schemas.microsoft.com/office/drawing/2014/main" val="3199042168"/>
                    </a:ext>
                  </a:extLst>
                </a:gridCol>
                <a:gridCol w="1041253">
                  <a:extLst>
                    <a:ext uri="{9D8B030D-6E8A-4147-A177-3AD203B41FA5}">
                      <a16:colId xmlns:a16="http://schemas.microsoft.com/office/drawing/2014/main" val="3956963533"/>
                    </a:ext>
                  </a:extLst>
                </a:gridCol>
                <a:gridCol w="715296">
                  <a:extLst>
                    <a:ext uri="{9D8B030D-6E8A-4147-A177-3AD203B41FA5}">
                      <a16:colId xmlns:a16="http://schemas.microsoft.com/office/drawing/2014/main" val="88414942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896859126"/>
                    </a:ext>
                  </a:extLst>
                </a:gridCol>
                <a:gridCol w="724350">
                  <a:extLst>
                    <a:ext uri="{9D8B030D-6E8A-4147-A177-3AD203B41FA5}">
                      <a16:colId xmlns:a16="http://schemas.microsoft.com/office/drawing/2014/main" val="2670105405"/>
                    </a:ext>
                  </a:extLst>
                </a:gridCol>
              </a:tblGrid>
              <a:tr h="2743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Number of Output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Topology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 Input Voltage (V)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 Output Voltage (V)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Output Current (A)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Inductor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Package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Part Number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Release Year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35756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Min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Max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Dimensions (mm)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Height </a:t>
                      </a:r>
                    </a:p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(mm)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</a:rPr>
                        <a:t>Package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160572"/>
                  </a:ext>
                </a:extLst>
              </a:tr>
              <a:tr h="27432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SEPIC or Inverting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±2.5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 ±15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 Up to 0.7A 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Internal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6.25 x 11.25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LTM8045  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99180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4-Switch Buck-Boost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1.5A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Internal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6.25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LTM8083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127914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5.4A†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Internal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11.25 x 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LTM8054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04464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5.4A†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Internal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 x 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LTM8056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92750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8.5A†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Internal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 x 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LTM8055/LTM8055-1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17217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10A†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 External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 x 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LTM4607  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2284715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10A†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 External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 x 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2.82</a:t>
                      </a:r>
                      <a:br>
                        <a:rPr lang="en-US" sz="1000" u="none" strike="noStrike">
                          <a:effectLst/>
                        </a:rPr>
                      </a:br>
                      <a:r>
                        <a:rPr lang="en-US" sz="1000" u="none" strike="noStrike">
                          <a:effectLst/>
                        </a:rPr>
                        <a:t>3.42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LGA</a:t>
                      </a:r>
                      <a:br>
                        <a:rPr lang="en-US" sz="1000" u="none" strike="noStrike">
                          <a:effectLst/>
                        </a:rPr>
                      </a:br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LTM4609  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959229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4.5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0.8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12A†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 External  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15 x 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LTM4605  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2007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16623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SEPIC or Inverting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±2.5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±24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Up to 1A†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Internal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9 x 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2.42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BGA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sng" strike="noStrike" dirty="0">
                          <a:solidFill>
                            <a:schemeClr val="tx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LTM8049</a:t>
                      </a:r>
                      <a:endParaRPr lang="en-US" sz="1100" b="0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2016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287547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08EBDBEF-2FBC-420B-8AAA-E61B0E0E29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440" y="2609705"/>
            <a:ext cx="407531" cy="395305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5F9CAADE-A72B-4FFA-BE76-1C3536930EEA}"/>
              </a:ext>
            </a:extLst>
          </p:cNvPr>
          <p:cNvSpPr txBox="1">
            <a:spLocks/>
          </p:cNvSpPr>
          <p:nvPr/>
        </p:nvSpPr>
        <p:spPr>
          <a:xfrm>
            <a:off x="637497" y="2519711"/>
            <a:ext cx="6250770" cy="477644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lnSpc>
                <a:spcPts val="6600"/>
              </a:lnSpc>
              <a:spcBef>
                <a:spcPct val="0"/>
              </a:spcBef>
              <a:buNone/>
              <a:defRPr lang="en-US" sz="6600" b="1" kern="1200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2400">
                <a:latin typeface="+mj-lt"/>
                <a:cs typeface="Arial" panose="020B0604020202020204" pitchFamily="34" charset="0"/>
              </a:rPr>
              <a:t>Step-Up &amp; Down (Buck-Boost)</a:t>
            </a:r>
            <a:endParaRPr lang="en-US" sz="24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348C4F-F91B-4F7D-82DD-E2B4F602CF04}"/>
              </a:ext>
            </a:extLst>
          </p:cNvPr>
          <p:cNvSpPr/>
          <p:nvPr/>
        </p:nvSpPr>
        <p:spPr>
          <a:xfrm>
            <a:off x="91440" y="6550223"/>
            <a:ext cx="9217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†Step-Down Mode. Output current varies depending on operation mode.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C4D2228-7F35-44BB-A5B0-E707DC56B7D3}"/>
              </a:ext>
            </a:extLst>
          </p:cNvPr>
          <p:cNvSpPr/>
          <p:nvPr/>
        </p:nvSpPr>
        <p:spPr>
          <a:xfrm>
            <a:off x="10717443" y="975645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8B20C7-529B-4F9E-BCF2-4837820947F6}"/>
              </a:ext>
            </a:extLst>
          </p:cNvPr>
          <p:cNvSpPr>
            <a:spLocks/>
          </p:cNvSpPr>
          <p:nvPr/>
        </p:nvSpPr>
        <p:spPr>
          <a:xfrm flipV="1">
            <a:off x="2121156" y="4279717"/>
            <a:ext cx="9739287" cy="531226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A51BEF-90D5-4893-9F8A-BAE4B9C2A71C}"/>
              </a:ext>
            </a:extLst>
          </p:cNvPr>
          <p:cNvSpPr>
            <a:spLocks/>
          </p:cNvSpPr>
          <p:nvPr/>
        </p:nvSpPr>
        <p:spPr>
          <a:xfrm flipV="1">
            <a:off x="2135279" y="4830347"/>
            <a:ext cx="9711040" cy="8694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oTo(TOC)">
            <a:hlinkClick r:id="rId17" action="ppaction://hlinksldjump"/>
            <a:extLst>
              <a:ext uri="{FF2B5EF4-FFF2-40B4-BE49-F238E27FC236}">
                <a16:creationId xmlns:a16="http://schemas.microsoft.com/office/drawing/2014/main" id="{245E2382-E268-48E1-A1F1-1084D8160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33529" y="644271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 descr="Arrow Rotate left">
            <a:hlinkClick r:id="rId20" action="ppaction://hlinksldjump"/>
            <a:extLst>
              <a:ext uri="{FF2B5EF4-FFF2-40B4-BE49-F238E27FC236}">
                <a16:creationId xmlns:a16="http://schemas.microsoft.com/office/drawing/2014/main" id="{1D481CA3-0A38-4DCE-9BC9-73A906055E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5400000">
            <a:off x="11189083" y="63786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4E22ADC-22C8-4F58-B23E-5E5EE66F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-5928"/>
            <a:ext cx="10287000" cy="769441"/>
          </a:xfrm>
        </p:spPr>
        <p:txBody>
          <a:bodyPr/>
          <a:lstStyle/>
          <a:p>
            <a:r>
              <a:rPr lang="en-US" sz="3200" b="1"/>
              <a:t>µModule</a:t>
            </a:r>
            <a:r>
              <a:rPr lang="en-US" sz="3200" b="1" baseline="30000"/>
              <a:t> </a:t>
            </a:r>
            <a:r>
              <a:rPr lang="en-US" sz="3200" b="1"/>
              <a:t>Regulators for Automotive Applications</a:t>
            </a:r>
            <a:endParaRPr 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94827-C216-4362-A03A-50840016A87E}"/>
              </a:ext>
            </a:extLst>
          </p:cNvPr>
          <p:cNvSpPr txBox="1"/>
          <p:nvPr/>
        </p:nvSpPr>
        <p:spPr>
          <a:xfrm>
            <a:off x="434565" y="1149790"/>
            <a:ext cx="9580291" cy="46987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457200" indent="-457200" defTabSz="457200">
              <a:spcBef>
                <a:spcPts val="1000"/>
              </a:spcBef>
              <a:buClr>
                <a:srgbClr val="1E4056"/>
              </a:buClr>
              <a:buSzPct val="75000"/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µModule regulator with AEC-Q104 Qualification (Jan 2022):</a:t>
            </a:r>
          </a:p>
          <a:p>
            <a:pPr marL="685800" lvl="1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r>
              <a:rPr lang="en-US" sz="2000">
                <a:solidFill>
                  <a:srgbClr val="000000"/>
                </a:solidFill>
              </a:rPr>
              <a:t>LTM8078#3PP </a:t>
            </a:r>
            <a:r>
              <a:rPr lang="en-US" sz="1600">
                <a:solidFill>
                  <a:srgbClr val="000000"/>
                </a:solidFill>
              </a:rPr>
              <a:t>(Dual 1.4A, Single 2.8A Step-Down Silent Switcher μModule Regulator)</a:t>
            </a:r>
            <a:endParaRPr lang="en-US" sz="2000">
              <a:solidFill>
                <a:srgbClr val="000000"/>
              </a:solidFill>
            </a:endParaRPr>
          </a:p>
          <a:p>
            <a:pPr marL="457200" indent="-457200" defTabSz="457200">
              <a:spcBef>
                <a:spcPts val="1000"/>
              </a:spcBef>
              <a:buClr>
                <a:srgbClr val="1E4056"/>
              </a:buClr>
              <a:buSzPct val="75000"/>
              <a:buFont typeface="+mj-lt"/>
              <a:buAutoNum type="arabicPeriod"/>
            </a:pPr>
            <a:r>
              <a:rPr lang="en-US" sz="2000">
                <a:solidFill>
                  <a:srgbClr val="000000"/>
                </a:solidFill>
              </a:rPr>
              <a:t>µModule regulators with AEC-Q200 internal components:</a:t>
            </a:r>
          </a:p>
          <a:p>
            <a:pPr marL="685800" lvl="1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r>
              <a:rPr lang="en-US" sz="2000">
                <a:solidFill>
                  <a:srgbClr val="000000"/>
                </a:solidFill>
              </a:rPr>
              <a:t>LTM8024 </a:t>
            </a:r>
            <a:r>
              <a:rPr lang="en-US" sz="1600">
                <a:solidFill>
                  <a:srgbClr val="000000"/>
                </a:solidFill>
              </a:rPr>
              <a:t>(40V</a:t>
            </a:r>
            <a:r>
              <a:rPr lang="en-US" sz="1600" baseline="-25000">
                <a:solidFill>
                  <a:srgbClr val="000000"/>
                </a:solidFill>
              </a:rPr>
              <a:t>IN</a:t>
            </a:r>
            <a:r>
              <a:rPr lang="en-US" sz="1600">
                <a:solidFill>
                  <a:srgbClr val="000000"/>
                </a:solidFill>
              </a:rPr>
              <a:t>, Dual 3.5A or Single 7A Silent Switcher μModule Regulator)</a:t>
            </a:r>
          </a:p>
          <a:p>
            <a:pPr marL="685800" lvl="1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r>
              <a:rPr lang="en-US" sz="2000">
                <a:solidFill>
                  <a:srgbClr val="000000"/>
                </a:solidFill>
              </a:rPr>
              <a:t>LTM8002 </a:t>
            </a:r>
            <a:r>
              <a:rPr lang="en-US" sz="1600">
                <a:solidFill>
                  <a:srgbClr val="000000"/>
                </a:solidFill>
              </a:rPr>
              <a:t>(40V</a:t>
            </a:r>
            <a:r>
              <a:rPr lang="en-US" sz="1600" baseline="-25000">
                <a:solidFill>
                  <a:srgbClr val="000000"/>
                </a:solidFill>
              </a:rPr>
              <a:t>IN</a:t>
            </a:r>
            <a:r>
              <a:rPr lang="en-US" sz="1600">
                <a:solidFill>
                  <a:srgbClr val="000000"/>
                </a:solidFill>
              </a:rPr>
              <a:t>, 2.5A Silent Switcher μModule Regulator)</a:t>
            </a:r>
          </a:p>
          <a:p>
            <a:pPr marL="685800" lvl="1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r>
              <a:rPr lang="en-US" sz="2000">
                <a:solidFill>
                  <a:srgbClr val="000000"/>
                </a:solidFill>
              </a:rPr>
              <a:t>LTM8003 </a:t>
            </a:r>
            <a:r>
              <a:rPr lang="en-US" sz="1600">
                <a:solidFill>
                  <a:srgbClr val="000000"/>
                </a:solidFill>
              </a:rPr>
              <a:t>(40V</a:t>
            </a:r>
            <a:r>
              <a:rPr lang="en-US" sz="1600" baseline="-25000">
                <a:solidFill>
                  <a:srgbClr val="000000"/>
                </a:solidFill>
              </a:rPr>
              <a:t>IN</a:t>
            </a:r>
            <a:r>
              <a:rPr lang="en-US" sz="1600">
                <a:solidFill>
                  <a:srgbClr val="000000"/>
                </a:solidFill>
              </a:rPr>
              <a:t>, 3.5A Step-Down Silent Switcher μModule Regulator)</a:t>
            </a:r>
          </a:p>
          <a:p>
            <a:pPr marL="685800" lvl="1" indent="-228600" defTabSz="457200">
              <a:spcBef>
                <a:spcPts val="1000"/>
              </a:spcBef>
              <a:buClr>
                <a:srgbClr val="1E4056"/>
              </a:buClr>
              <a:buSzPct val="75000"/>
              <a:buFont typeface="Lucida Grande"/>
              <a:buChar char="►"/>
            </a:pPr>
            <a:endParaRPr lang="en-US" sz="1600">
              <a:solidFill>
                <a:srgbClr val="000000"/>
              </a:solidFill>
            </a:endParaRPr>
          </a:p>
          <a:p>
            <a:pPr lvl="1" defTabSz="457200">
              <a:spcBef>
                <a:spcPts val="1000"/>
              </a:spcBef>
              <a:buClr>
                <a:srgbClr val="1E4056"/>
              </a:buClr>
              <a:buSzPct val="75000"/>
            </a:pPr>
            <a:endParaRPr lang="en-US" sz="2000">
              <a:solidFill>
                <a:srgbClr val="000000"/>
              </a:solidFill>
            </a:endParaRPr>
          </a:p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000">
                <a:solidFill>
                  <a:srgbClr val="000000"/>
                </a:solidFill>
              </a:rPr>
              <a:t>If you have a new proposal for automotive-grade µModule regulator, contact us. </a:t>
            </a:r>
          </a:p>
        </p:txBody>
      </p:sp>
      <p:pic>
        <p:nvPicPr>
          <p:cNvPr id="8" name="Picture 7" descr="GoTo(TOC)">
            <a:hlinkClick r:id="rId2" action="ppaction://hlinksldjump"/>
            <a:extLst>
              <a:ext uri="{FF2B5EF4-FFF2-40B4-BE49-F238E27FC236}">
                <a16:creationId xmlns:a16="http://schemas.microsoft.com/office/drawing/2014/main" id="{8ACE2311-064E-48F2-B357-EA05AE8C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74779" y="6176878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64050-DF88-42D8-BEF0-736900E1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36556"/>
            <a:ext cx="10287000" cy="707886"/>
          </a:xfrm>
        </p:spPr>
        <p:txBody>
          <a:bodyPr/>
          <a:lstStyle/>
          <a:p>
            <a:r>
              <a:rPr lang="en-US" sz="2800" b="1"/>
              <a:t>µModule</a:t>
            </a:r>
            <a:r>
              <a:rPr lang="en-US" sz="2800" b="1" baseline="30000"/>
              <a:t> </a:t>
            </a:r>
            <a:r>
              <a:rPr lang="en-US" sz="2800" b="1"/>
              <a:t>Regulators for Aerospace &amp; Defense</a:t>
            </a:r>
            <a:endParaRPr lang="en-US" sz="280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657EEAB-0DAF-4A45-924A-3ED3EE99D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223796"/>
              </p:ext>
            </p:extLst>
          </p:nvPr>
        </p:nvGraphicFramePr>
        <p:xfrm>
          <a:off x="152400" y="545359"/>
          <a:ext cx="10510015" cy="6104256"/>
        </p:xfrm>
        <a:graphic>
          <a:graphicData uri="http://schemas.openxmlformats.org/drawingml/2006/table">
            <a:tbl>
              <a:tblPr/>
              <a:tblGrid>
                <a:gridCol w="517373">
                  <a:extLst>
                    <a:ext uri="{9D8B030D-6E8A-4147-A177-3AD203B41FA5}">
                      <a16:colId xmlns:a16="http://schemas.microsoft.com/office/drawing/2014/main" val="2614428547"/>
                    </a:ext>
                  </a:extLst>
                </a:gridCol>
                <a:gridCol w="585536">
                  <a:extLst>
                    <a:ext uri="{9D8B030D-6E8A-4147-A177-3AD203B41FA5}">
                      <a16:colId xmlns:a16="http://schemas.microsoft.com/office/drawing/2014/main" val="1654490601"/>
                    </a:ext>
                  </a:extLst>
                </a:gridCol>
                <a:gridCol w="585536">
                  <a:extLst>
                    <a:ext uri="{9D8B030D-6E8A-4147-A177-3AD203B41FA5}">
                      <a16:colId xmlns:a16="http://schemas.microsoft.com/office/drawing/2014/main" val="3913079407"/>
                    </a:ext>
                  </a:extLst>
                </a:gridCol>
                <a:gridCol w="585536">
                  <a:extLst>
                    <a:ext uri="{9D8B030D-6E8A-4147-A177-3AD203B41FA5}">
                      <a16:colId xmlns:a16="http://schemas.microsoft.com/office/drawing/2014/main" val="3068833803"/>
                    </a:ext>
                  </a:extLst>
                </a:gridCol>
                <a:gridCol w="585536">
                  <a:extLst>
                    <a:ext uri="{9D8B030D-6E8A-4147-A177-3AD203B41FA5}">
                      <a16:colId xmlns:a16="http://schemas.microsoft.com/office/drawing/2014/main" val="368651410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3159236056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164107028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5076528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8450987"/>
                    </a:ext>
                  </a:extLst>
                </a:gridCol>
                <a:gridCol w="609618">
                  <a:extLst>
                    <a:ext uri="{9D8B030D-6E8A-4147-A177-3AD203B41FA5}">
                      <a16:colId xmlns:a16="http://schemas.microsoft.com/office/drawing/2014/main" val="2434262307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1369446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732827370"/>
                    </a:ext>
                  </a:extLst>
                </a:gridCol>
              </a:tblGrid>
              <a:tr h="18288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of</a:t>
                      </a:r>
                    </a:p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Output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Input Voltage (V)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Output Voltage (V)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Operating Temp (°C)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Output Current (A)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Package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Part Number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57908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Dimensions (mm)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Height (mm)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Package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SnPb (Tin-Lead)?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2480497"/>
                  </a:ext>
                </a:extLst>
              </a:tr>
              <a:tr h="155822">
                <a:tc rowSpan="21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8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-55°C to 125°C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6.25 × 6.25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LTM8020MP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367383"/>
                  </a:ext>
                </a:extLst>
              </a:tr>
              <a:tr h="155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6.25 × 11.25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LTM8029MP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6169009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9 × 11.25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 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LTM8022MP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1548015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9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LTM8031MP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166069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4975" marR="4975" marT="4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x 11.25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LTM8023MP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682319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x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LTM8032MP</a:t>
                      </a: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934442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x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4.32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LTM8025MP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5869935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9 x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LTM8050MP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54820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11.25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4.32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LTM8033MP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057468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LTM8027MP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698313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11.25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LTM8026MP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821403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LTM8028MP</a:t>
                      </a: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63492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LTM4612MP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410720"/>
                  </a:ext>
                </a:extLst>
              </a:tr>
              <a:tr h="306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±5A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11.25 x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LTM8052MP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800460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  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LTM4606MP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194730"/>
                  </a:ext>
                </a:extLst>
              </a:tr>
              <a:tr h="91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9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LTM4608AMP</a:t>
                      </a: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416677"/>
                  </a:ext>
                </a:extLst>
              </a:tr>
              <a:tr h="155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LTM4613MP</a:t>
                      </a: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91870"/>
                  </a:ext>
                </a:extLst>
              </a:tr>
              <a:tr h="155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LTM4600HVMP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202071"/>
                  </a:ext>
                </a:extLst>
              </a:tr>
              <a:tr h="155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5.01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LTM4641MP</a:t>
                      </a: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322903"/>
                  </a:ext>
                </a:extLst>
              </a:tr>
              <a:tr h="306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LTM4601AHVMP</a:t>
                      </a:r>
                      <a:r>
                        <a:rPr lang="en-US" sz="10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443702"/>
                  </a:ext>
                </a:extLst>
              </a:tr>
              <a:tr h="2191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4.92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LTM4627MP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759924"/>
                  </a:ext>
                </a:extLst>
              </a:tr>
              <a:tr h="30618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8A or Single 16A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2.82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LTM4616MP</a:t>
                      </a:r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586366"/>
                  </a:ext>
                </a:extLst>
              </a:tr>
              <a:tr h="3061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13A or Single 26A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5.01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LTM4620MP</a:t>
                      </a:r>
                      <a:endParaRPr lang="en-US" sz="1000" b="0" i="0" u="none" strike="noStrike" dirty="0">
                        <a:solidFill>
                          <a:srgbClr val="3CB7E3"/>
                        </a:solidFill>
                        <a:effectLst/>
                        <a:latin typeface="+mn-lt"/>
                        <a:hlinkClick r:id="rId25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LTM4620AMP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415864"/>
                  </a:ext>
                </a:extLst>
              </a:tr>
              <a:tr h="155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Dual 25A or Single 50A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x 16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5.01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LTM4650MP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632238"/>
                  </a:ext>
                </a:extLst>
              </a:tr>
              <a:tr h="306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2.375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1.8, 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Triple 10A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5.01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LTM4633MP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6799034"/>
                  </a:ext>
                </a:extLst>
              </a:tr>
              <a:tr h="30618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2.375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3A, up to 12A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x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LTM4643MP</a:t>
                      </a:r>
                      <a:endParaRPr lang="en-US" sz="1000" b="0" i="0" u="sng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478782"/>
                  </a:ext>
                </a:extLst>
              </a:tr>
              <a:tr h="1558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4A, up to 16A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5.01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sng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LTM4644MP</a:t>
                      </a:r>
                      <a:endParaRPr lang="en-US" sz="1000" b="0" i="0" u="sng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2352398"/>
                  </a:ext>
                </a:extLst>
              </a:tr>
              <a:tr h="1558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Five 1.1A Parallelable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15 × 15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3.42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  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LTM8001MP</a:t>
                      </a:r>
                      <a:endParaRPr lang="en-US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975" marR="4975" marT="497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702748"/>
                  </a:ext>
                </a:extLst>
              </a:tr>
            </a:tbl>
          </a:graphicData>
        </a:graphic>
      </p:graphicFrame>
      <p:pic>
        <p:nvPicPr>
          <p:cNvPr id="7" name="Picture 6" descr="GoTo(TOC)">
            <a:hlinkClick r:id="rId31" action="ppaction://hlinksldjump"/>
            <a:extLst>
              <a:ext uri="{FF2B5EF4-FFF2-40B4-BE49-F238E27FC236}">
                <a16:creationId xmlns:a16="http://schemas.microsoft.com/office/drawing/2014/main" id="{FF38A9EC-54BE-4D0D-BEC1-22C5F456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90960" y="6209535"/>
            <a:ext cx="54864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89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BCD3BA49-F026-422F-9A11-12D3269D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9211" y="631498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8BB681-513C-4786-A39D-A7E3CFCA053B}"/>
              </a:ext>
            </a:extLst>
          </p:cNvPr>
          <p:cNvSpPr txBox="1"/>
          <p:nvPr/>
        </p:nvSpPr>
        <p:spPr>
          <a:xfrm>
            <a:off x="663340" y="3116101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 Designs for Xilinx &amp; Intel FPGAs</a:t>
            </a:r>
            <a:endParaRPr lang="en-US" sz="1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11FA97C-B2FB-481B-A5C3-B1A50C586565}"/>
              </a:ext>
            </a:extLst>
          </p:cNvPr>
          <p:cNvSpPr txBox="1"/>
          <p:nvPr/>
        </p:nvSpPr>
        <p:spPr>
          <a:xfrm>
            <a:off x="663340" y="3971653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Low EMI µModule Regulators</a:t>
            </a:r>
            <a:endParaRPr lang="en-US" sz="14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A3701B2-E285-43B3-9C3D-4EABFA7CA169}"/>
              </a:ext>
            </a:extLst>
          </p:cNvPr>
          <p:cNvSpPr txBox="1"/>
          <p:nvPr/>
        </p:nvSpPr>
        <p:spPr>
          <a:xfrm>
            <a:off x="663340" y="5059777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Buck-Boost &amp; Boost µModule Regulators</a:t>
            </a:r>
            <a:r>
              <a:rPr lang="en-US" sz="1400" dirty="0"/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97C94FC-F9B7-4157-BBF9-5B3A24336A1C}"/>
              </a:ext>
            </a:extLst>
          </p:cNvPr>
          <p:cNvSpPr txBox="1"/>
          <p:nvPr/>
        </p:nvSpPr>
        <p:spPr>
          <a:xfrm>
            <a:off x="5860033" y="3116101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dirty="0"/>
              <a:t>POL PMBus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C65E55-A128-4482-B817-A4DF94C4BFDF}"/>
              </a:ext>
            </a:extLst>
          </p:cNvPr>
          <p:cNvSpPr/>
          <p:nvPr/>
        </p:nvSpPr>
        <p:spPr>
          <a:xfrm>
            <a:off x="4320944" y="1172425"/>
            <a:ext cx="1937442" cy="8555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FPGA or DSP</a:t>
            </a:r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C8CD79C2-8B28-450E-82CB-BEAB33B415CF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3657600" y="651850"/>
            <a:ext cx="1632065" cy="520575"/>
          </a:xfrm>
          <a:prstGeom prst="bentConnector2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8B32A3-5B15-4E23-A564-3AF316EAEB5A}"/>
              </a:ext>
            </a:extLst>
          </p:cNvPr>
          <p:cNvSpPr txBox="1"/>
          <p:nvPr/>
        </p:nvSpPr>
        <p:spPr>
          <a:xfrm>
            <a:off x="3850768" y="386180"/>
            <a:ext cx="914400" cy="28065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500" dirty="0">
                <a:solidFill>
                  <a:srgbClr val="000000"/>
                </a:solidFill>
              </a:rPr>
              <a:t>System Power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F13459-2E4A-4247-8D74-AE0E1F481BEF}"/>
              </a:ext>
            </a:extLst>
          </p:cNvPr>
          <p:cNvSpPr txBox="1"/>
          <p:nvPr/>
        </p:nvSpPr>
        <p:spPr>
          <a:xfrm>
            <a:off x="5808757" y="3971653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dirty="0"/>
              <a:t>Core Power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DA294F-253B-4644-B298-EC07245ACEEC}"/>
              </a:ext>
            </a:extLst>
          </p:cNvPr>
          <p:cNvSpPr txBox="1"/>
          <p:nvPr/>
        </p:nvSpPr>
        <p:spPr>
          <a:xfrm>
            <a:off x="5808757" y="5059777"/>
            <a:ext cx="3657604" cy="26310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400" dirty="0"/>
              <a:t>Pin-Compatible </a:t>
            </a:r>
          </a:p>
        </p:txBody>
      </p:sp>
    </p:spTree>
    <p:extLst>
      <p:ext uri="{BB962C8B-B14F-4D97-AF65-F5344CB8AC3E}">
        <p14:creationId xmlns:p14="http://schemas.microsoft.com/office/powerpoint/2010/main" val="6419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878F78-7915-40B5-AC48-1811196A9789}"/>
              </a:ext>
            </a:extLst>
          </p:cNvPr>
          <p:cNvGraphicFramePr>
            <a:graphicFrameLocks noGrp="1"/>
          </p:cNvGraphicFramePr>
          <p:nvPr/>
        </p:nvGraphicFramePr>
        <p:xfrm>
          <a:off x="67491" y="982652"/>
          <a:ext cx="10213959" cy="3971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179545627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05514003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90224574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14028800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464902290"/>
                    </a:ext>
                  </a:extLst>
                </a:gridCol>
                <a:gridCol w="966253">
                  <a:extLst>
                    <a:ext uri="{9D8B030D-6E8A-4147-A177-3AD203B41FA5}">
                      <a16:colId xmlns:a16="http://schemas.microsoft.com/office/drawing/2014/main" val="4163173330"/>
                    </a:ext>
                  </a:extLst>
                </a:gridCol>
                <a:gridCol w="966253">
                  <a:extLst>
                    <a:ext uri="{9D8B030D-6E8A-4147-A177-3AD203B41FA5}">
                      <a16:colId xmlns:a16="http://schemas.microsoft.com/office/drawing/2014/main" val="168834162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477660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334837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37205032"/>
                    </a:ext>
                  </a:extLst>
                </a:gridCol>
                <a:gridCol w="966253">
                  <a:extLst>
                    <a:ext uri="{9D8B030D-6E8A-4147-A177-3AD203B41FA5}">
                      <a16:colId xmlns:a16="http://schemas.microsoft.com/office/drawing/2014/main" val="1995732220"/>
                    </a:ext>
                  </a:extLst>
                </a:gridCol>
              </a:tblGrid>
              <a:tr h="3657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# of Output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Input Voltage (V)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3" marR="9093" marT="9093" marB="0" anchor="b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Output Voltage (V)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3" marR="9093" marT="9093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Output Current (A)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Parallelable Outputs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Package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Part Number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508068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93" marR="9093" marT="909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Max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Dimensions (mm)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Height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(mm)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Package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b"/>
                </a:tc>
                <a:extLst>
                  <a:ext uri="{0D108BD9-81ED-4DB2-BD59-A6C34878D82A}">
                    <a16:rowId xmlns:a16="http://schemas.microsoft.com/office/drawing/2014/main" val="2936433177"/>
                  </a:ext>
                </a:extLst>
              </a:tr>
              <a:tr h="365760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1.8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Quad: 1.2A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 *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6.25 x 6.25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effectLst/>
                          <a:latin typeface="+mn-lt"/>
                          <a:hlinkClick r:id="rId2"/>
                        </a:rPr>
                        <a:t>LTM4668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2241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Quad: 1.2A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 *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6.25 x 6.25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+mn-lt"/>
                        </a:rPr>
                        <a:t>2.1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effectLst/>
                          <a:latin typeface="+mn-lt"/>
                          <a:hlinkClick r:id="rId3"/>
                        </a:rPr>
                        <a:t>LTM4668A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8546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Quad: 1.2A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6.25 x 11.25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2.22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4"/>
                        </a:rPr>
                        <a:t>LTM8051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107903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11.9 x 16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3.32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  <a:hlinkClick r:id="rId5"/>
                        </a:rPr>
                        <a:t>LTM8060</a:t>
                      </a:r>
                      <a:endParaRPr lang="en-US" sz="10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918829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2.375 with External Bias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Quad: 3A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x1 (12A) 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9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1.82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2.42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LGA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LTM4643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21448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4</a:t>
                      </a:r>
                      <a:br>
                        <a:rPr lang="en-US" sz="1000" u="none" strike="noStrike" dirty="0">
                          <a:effectLst/>
                          <a:latin typeface="+mn-lt"/>
                        </a:rPr>
                      </a:br>
                      <a:r>
                        <a:rPr lang="en-US" sz="800" u="none" strike="noStrike" dirty="0">
                          <a:effectLst/>
                          <a:latin typeface="+mn-lt"/>
                        </a:rPr>
                        <a:t>2.375 with External Bias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Quad: 4A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x1 (16A) 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9 x 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5.01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LTM4644 / LTM4644-1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818103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3.3V (for 12A Output)</a:t>
                      </a:r>
                    </a:p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5.5V (for 5A Output)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Quad: 5A, 5A, 12A, 12A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- 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9.5 x 16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4.72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BGA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LTM4671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020547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Quad 31.25A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1A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Yes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x 22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8.17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BGA</a:t>
                      </a: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sng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  <a:hlinkClick r:id="rId9"/>
                        </a:rPr>
                        <a:t>LTM4681</a:t>
                      </a:r>
                      <a:endParaRPr lang="en-US" sz="1000" b="0" i="0" u="sng" strike="noStrike" dirty="0">
                        <a:solidFill>
                          <a:schemeClr val="accent2"/>
                        </a:solidFill>
                        <a:effectLst/>
                        <a:latin typeface="+mn-lt"/>
                      </a:endParaRPr>
                    </a:p>
                  </a:txBody>
                  <a:tcPr marL="9093" marR="9093" marT="909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375748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474B6627-FF63-4509-9DEC-97C27A2D0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29" y="30480"/>
            <a:ext cx="10604830" cy="731520"/>
          </a:xfrm>
        </p:spPr>
        <p:txBody>
          <a:bodyPr/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Step-Down (Buck) Quad Configurable Output </a:t>
            </a:r>
            <a:endParaRPr lang="en-US" sz="3600" dirty="0"/>
          </a:p>
        </p:txBody>
      </p:sp>
      <p:pic>
        <p:nvPicPr>
          <p:cNvPr id="10" name="Picture 9" descr="GoTo(TOC)">
            <a:hlinkClick r:id="rId10" action="ppaction://hlinksldjump"/>
            <a:extLst>
              <a:ext uri="{FF2B5EF4-FFF2-40B4-BE49-F238E27FC236}">
                <a16:creationId xmlns:a16="http://schemas.microsoft.com/office/drawing/2014/main" id="{CAC38722-D71F-45F8-B34A-62630402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38336" y="6324600"/>
            <a:ext cx="36576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2BD26C-3CEA-4CF0-8960-A59D5FD98FEB}"/>
              </a:ext>
            </a:extLst>
          </p:cNvPr>
          <p:cNvSpPr/>
          <p:nvPr/>
        </p:nvSpPr>
        <p:spPr>
          <a:xfrm>
            <a:off x="10632496" y="960881"/>
            <a:ext cx="1371600" cy="612648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Ultrathin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A9FF5-DC83-4471-AB02-7A7FD322EE5C}"/>
              </a:ext>
            </a:extLst>
          </p:cNvPr>
          <p:cNvSpPr/>
          <p:nvPr/>
        </p:nvSpPr>
        <p:spPr>
          <a:xfrm>
            <a:off x="909240" y="3116423"/>
            <a:ext cx="9385044" cy="35831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B6A2A0-53D5-4B2A-8756-4FFC6D6CA3BB}"/>
              </a:ext>
            </a:extLst>
          </p:cNvPr>
          <p:cNvSpPr/>
          <p:nvPr/>
        </p:nvSpPr>
        <p:spPr>
          <a:xfrm>
            <a:off x="10634852" y="4020967"/>
            <a:ext cx="1369244" cy="612648"/>
          </a:xfrm>
          <a:prstGeom prst="roundRect">
            <a:avLst/>
          </a:prstGeom>
          <a:solidFill>
            <a:srgbClr val="FF00FF">
              <a:alpha val="29804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New Products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(2019,20,21)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322CC-13BB-48E5-91B7-4643775B221D}"/>
              </a:ext>
            </a:extLst>
          </p:cNvPr>
          <p:cNvSpPr/>
          <p:nvPr/>
        </p:nvSpPr>
        <p:spPr>
          <a:xfrm>
            <a:off x="9296401" y="1662877"/>
            <a:ext cx="985050" cy="1453546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D13EA1-8905-40CF-A1E5-348849F3B3F4}"/>
              </a:ext>
            </a:extLst>
          </p:cNvPr>
          <p:cNvSpPr/>
          <p:nvPr/>
        </p:nvSpPr>
        <p:spPr>
          <a:xfrm>
            <a:off x="9299994" y="4418455"/>
            <a:ext cx="985049" cy="534545"/>
          </a:xfrm>
          <a:prstGeom prst="rect">
            <a:avLst/>
          </a:prstGeom>
          <a:solidFill>
            <a:srgbClr val="FF00FF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A1F0D7-49D2-4588-9A6A-4FC0EA2000F3}"/>
              </a:ext>
            </a:extLst>
          </p:cNvPr>
          <p:cNvSpPr/>
          <p:nvPr/>
        </p:nvSpPr>
        <p:spPr>
          <a:xfrm>
            <a:off x="10632496" y="2989258"/>
            <a:ext cx="1371600" cy="61264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Pin-Compatible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C6497B-2E91-478E-9A73-B17564BAB2BE}"/>
              </a:ext>
            </a:extLst>
          </p:cNvPr>
          <p:cNvSpPr>
            <a:spLocks/>
          </p:cNvSpPr>
          <p:nvPr/>
        </p:nvSpPr>
        <p:spPr>
          <a:xfrm flipV="1">
            <a:off x="884080" y="3118626"/>
            <a:ext cx="9385044" cy="74792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52D40D-BEFD-49B0-8807-59E5C9527A6C}"/>
              </a:ext>
            </a:extLst>
          </p:cNvPr>
          <p:cNvSpPr>
            <a:spLocks/>
          </p:cNvSpPr>
          <p:nvPr/>
        </p:nvSpPr>
        <p:spPr>
          <a:xfrm flipV="1">
            <a:off x="884080" y="1664761"/>
            <a:ext cx="9385044" cy="747922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BF440-EB63-4DCF-A2AB-4BEB0BD5A296}"/>
              </a:ext>
            </a:extLst>
          </p:cNvPr>
          <p:cNvSpPr txBox="1"/>
          <p:nvPr/>
        </p:nvSpPr>
        <p:spPr>
          <a:xfrm>
            <a:off x="10745073" y="722905"/>
            <a:ext cx="1371600" cy="277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67B9"/>
                </a:solidFill>
              </a:rPr>
              <a:t>µModule Regulators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7DDDE82-7F6B-4686-AE6F-608A654D5495}"/>
              </a:ext>
            </a:extLst>
          </p:cNvPr>
          <p:cNvSpPr/>
          <p:nvPr/>
        </p:nvSpPr>
        <p:spPr>
          <a:xfrm>
            <a:off x="10634852" y="1957549"/>
            <a:ext cx="1369244" cy="612648"/>
          </a:xfrm>
          <a:prstGeom prst="roundRect">
            <a:avLst/>
          </a:prstGeom>
          <a:solidFill>
            <a:srgbClr val="6C4EA9">
              <a:alpha val="20000"/>
            </a:srgb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Show me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</a:rPr>
              <a:t>Silent Switcher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701201-B7C6-4D01-97BA-D7BA60706605}"/>
              </a:ext>
            </a:extLst>
          </p:cNvPr>
          <p:cNvSpPr/>
          <p:nvPr/>
        </p:nvSpPr>
        <p:spPr>
          <a:xfrm>
            <a:off x="884081" y="2409274"/>
            <a:ext cx="9385044" cy="704945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1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EFEAD106-523A-4CFD-851D-E6E02E3FF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095173"/>
              </p:ext>
            </p:extLst>
          </p:nvPr>
        </p:nvGraphicFramePr>
        <p:xfrm>
          <a:off x="240737" y="1689979"/>
          <a:ext cx="6565392" cy="11887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1514107661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3060599997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1210931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altLang="zh-CN" sz="1600"/>
                        <a:t>16nm UltraScale+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20nm UltraScale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28nm 7-Series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074394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Virtex UltraScale+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Virtex UltraScale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Virtex 7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056181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Kintex UltraScale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Kintex 7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9045178"/>
                  </a:ext>
                </a:extLst>
              </a:tr>
            </a:tbl>
          </a:graphicData>
        </a:graphic>
      </p:graphicFrame>
      <p:sp>
        <p:nvSpPr>
          <p:cNvPr id="22" name="Title 21">
            <a:extLst>
              <a:ext uri="{FF2B5EF4-FFF2-40B4-BE49-F238E27FC236}">
                <a16:creationId xmlns:a16="http://schemas.microsoft.com/office/drawing/2014/main" id="{380902FB-EA8A-4941-8DA1-A9A86B15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-58093"/>
            <a:ext cx="7389223" cy="769441"/>
          </a:xfrm>
        </p:spPr>
        <p:txBody>
          <a:bodyPr/>
          <a:lstStyle/>
          <a:p>
            <a:r>
              <a:rPr lang="en-US" sz="3200" b="1" dirty="0"/>
              <a:t>FPGA Reference Designs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63D701BF-B8DF-4BE5-A5ED-DC75AC4A2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147091"/>
              </p:ext>
            </p:extLst>
          </p:nvPr>
        </p:nvGraphicFramePr>
        <p:xfrm>
          <a:off x="256815" y="4237711"/>
          <a:ext cx="9454896" cy="14981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1839039914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2910686247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1833106652"/>
                    </a:ext>
                  </a:extLst>
                </a:gridCol>
                <a:gridCol w="2359152">
                  <a:extLst>
                    <a:ext uri="{9D8B030D-6E8A-4147-A177-3AD203B41FA5}">
                      <a16:colId xmlns:a16="http://schemas.microsoft.com/office/drawing/2014/main" val="412917161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600"/>
                        <a:t>MAX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Cyclone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Arria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Stratix</a:t>
                      </a:r>
                      <a:endParaRPr lang="en-US" sz="160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42168"/>
                  </a:ext>
                </a:extLst>
              </a:tr>
              <a:tr h="37745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MAX 10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(2014, 55 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Cyclone 10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 u="none">
                          <a:solidFill>
                            <a:schemeClr val="tx1"/>
                          </a:solidFill>
                          <a:latin typeface="+mn-lt"/>
                        </a:rPr>
                        <a:t>(2017)</a:t>
                      </a:r>
                      <a:endParaRPr lang="en-US" sz="1600" u="none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Arria 10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(2013, 20nm)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Stratix 10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(2013, 14nm)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1246100"/>
                  </a:ext>
                </a:extLst>
              </a:tr>
              <a:tr h="37745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Cyclone V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(2011)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Arria V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  <a:latin typeface="+mn-lt"/>
                        </a:rPr>
                        <a:t>(2012, 28nm)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tx1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Stratix V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(2010, 28nm)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1676527"/>
                  </a:ext>
                </a:extLst>
              </a:tr>
              <a:tr h="377452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>
                          <a:solidFill>
                            <a:schemeClr val="tx1"/>
                          </a:solidFill>
                          <a:latin typeface="+mn-lt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Cyclone</a:t>
                      </a:r>
                      <a:r>
                        <a:rPr lang="ja-JP" altLang="en-US" sz="1600">
                          <a:solidFill>
                            <a:schemeClr val="tx1"/>
                          </a:solidFill>
                          <a:latin typeface="+mn-lt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en-US" altLang="ja-JP" sz="1600">
                          <a:solidFill>
                            <a:schemeClr val="tx1"/>
                          </a:solidFill>
                          <a:latin typeface="+mn-lt"/>
                          <a:hlinkClick r:id="rId1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IV</a:t>
                      </a:r>
                      <a:r>
                        <a:rPr lang="en-US" altLang="ja-JP" sz="160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ja-JP" sz="1100">
                          <a:solidFill>
                            <a:schemeClr val="tx1"/>
                          </a:solidFill>
                          <a:latin typeface="+mn-lt"/>
                        </a:rPr>
                        <a:t>(2009)</a:t>
                      </a: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Stratix IV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(2008, 40nm)</a:t>
                      </a:r>
                      <a:endParaRPr 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0899672"/>
                  </a:ext>
                </a:extLst>
              </a:tr>
            </a:tbl>
          </a:graphicData>
        </a:graphic>
      </p:graphicFrame>
      <p:pic>
        <p:nvPicPr>
          <p:cNvPr id="7" name="Picture 6" descr="GoTo(TOC)">
            <a:hlinkClick r:id="rId16" action="ppaction://hlinksldjump"/>
            <a:extLst>
              <a:ext uri="{FF2B5EF4-FFF2-40B4-BE49-F238E27FC236}">
                <a16:creationId xmlns:a16="http://schemas.microsoft.com/office/drawing/2014/main" id="{BCD3BA49-F026-422F-9A11-12D3269D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9211" y="631498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4FBF1-B7DC-4A72-B350-67150426E38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214" y="3656156"/>
            <a:ext cx="706821" cy="457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9C8482-3CA5-4177-A41C-C06CCCF0B2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79279" y="5383094"/>
            <a:ext cx="365760" cy="36576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1C13B21-5BF4-4D88-9F91-29539B1EDA12}"/>
              </a:ext>
            </a:extLst>
          </p:cNvPr>
          <p:cNvGrpSpPr/>
          <p:nvPr/>
        </p:nvGrpSpPr>
        <p:grpSpPr>
          <a:xfrm>
            <a:off x="6882530" y="4608340"/>
            <a:ext cx="365760" cy="733304"/>
            <a:chOff x="6882530" y="1725083"/>
            <a:chExt cx="365760" cy="73330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5A2558-0931-4B12-93A5-97E86A6BC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1725083"/>
              <a:ext cx="365760" cy="3657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0CEFA3C-441B-423F-B474-DA03F6BE1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2092627"/>
              <a:ext cx="365760" cy="365760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9E7BB4-B810-401B-BED2-C86DBBF4456B}"/>
              </a:ext>
            </a:extLst>
          </p:cNvPr>
          <p:cNvGrpSpPr/>
          <p:nvPr/>
        </p:nvGrpSpPr>
        <p:grpSpPr>
          <a:xfrm>
            <a:off x="9264906" y="4978842"/>
            <a:ext cx="365760" cy="749624"/>
            <a:chOff x="9264906" y="2095585"/>
            <a:chExt cx="365760" cy="74962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EF54E30-BD98-4510-A8DC-CEC6AA14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264906" y="2095585"/>
              <a:ext cx="365760" cy="3657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7C894D6-1247-4E0E-841F-C9C067DDC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264906" y="2479449"/>
              <a:ext cx="365760" cy="36576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5F1073F-3834-4331-A9AD-7FC71538431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907" y="1197651"/>
            <a:ext cx="1160252" cy="274320"/>
          </a:xfrm>
          <a:prstGeom prst="rect">
            <a:avLst/>
          </a:prstGeom>
        </p:spPr>
      </p:pic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B9886A-18C5-4DEA-8E6D-646CF7AA0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21147"/>
              </p:ext>
            </p:extLst>
          </p:nvPr>
        </p:nvGraphicFramePr>
        <p:xfrm>
          <a:off x="7317110" y="1689979"/>
          <a:ext cx="3791141" cy="1554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05141">
                  <a:extLst>
                    <a:ext uri="{9D8B030D-6E8A-4147-A177-3AD203B41FA5}">
                      <a16:colId xmlns:a16="http://schemas.microsoft.com/office/drawing/2014/main" val="302000495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00136964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1600"/>
                        <a:t>Versal </a:t>
                      </a:r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Series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Zynq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7584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AI Core 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UltraScale+ MPSoC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2184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Prime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UltraScale+ RFSoC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61129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>
                          <a:solidFill>
                            <a:schemeClr val="tx1"/>
                          </a:solidFill>
                          <a:hlinkClick r:id="rId2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Zynq-7000 SoC</a:t>
                      </a:r>
                      <a:endParaRPr lang="en-US" sz="15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0343076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B934D24E-32B8-49FE-A896-FC22F7ECD9D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78246" y="2162571"/>
            <a:ext cx="365760" cy="3657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955368C-2F98-4BE2-915B-A2ACF5D0195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96903" y="2162571"/>
            <a:ext cx="365760" cy="3657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F4FF69-1BC0-4214-8C70-1F186D6B2E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96903" y="2531218"/>
            <a:ext cx="365760" cy="36576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A4B1AFB5-7B2D-4517-A90B-1D4964BE0FBA}"/>
              </a:ext>
            </a:extLst>
          </p:cNvPr>
          <p:cNvGrpSpPr/>
          <p:nvPr/>
        </p:nvGrpSpPr>
        <p:grpSpPr>
          <a:xfrm>
            <a:off x="6140024" y="2154875"/>
            <a:ext cx="365760" cy="739216"/>
            <a:chOff x="6882530" y="4394836"/>
            <a:chExt cx="365760" cy="73921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3914052-BEA3-41AF-B2BF-9A962302B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4394836"/>
              <a:ext cx="365760" cy="36576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1AD7E9E-C5C4-49B1-8641-DED79BBD1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882530" y="4768292"/>
              <a:ext cx="365760" cy="365760"/>
            </a:xfrm>
            <a:prstGeom prst="rect">
              <a:avLst/>
            </a:prstGeom>
          </p:spPr>
        </p:pic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8772068E-7B4D-43C5-B721-CAAAC93F517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8298" y="2149803"/>
            <a:ext cx="365760" cy="3657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24D293A-2FE1-4BB8-82D0-9ADD71AB1D2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51851" y="2155491"/>
            <a:ext cx="365760" cy="3657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A2EC146-3DEE-495F-A41F-C9CC9738C9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51851" y="2897791"/>
            <a:ext cx="365760" cy="36576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0A1938D-9872-42D0-912B-BBA24D38DE4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08298" y="2528331"/>
            <a:ext cx="365760" cy="36576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E73BF2B-58E6-416C-83D0-D056B0D4C1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51851" y="2521125"/>
            <a:ext cx="365760" cy="3657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F479015-0FB2-4984-BA7E-7C1910AC0AC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58910" y="4594978"/>
            <a:ext cx="365760" cy="365760"/>
          </a:xfrm>
          <a:prstGeom prst="rect">
            <a:avLst/>
          </a:prstGeom>
        </p:spPr>
      </p:pic>
      <p:pic>
        <p:nvPicPr>
          <p:cNvPr id="2" name="Picture 2" descr="alteraLogo">
            <a:extLst>
              <a:ext uri="{FF2B5EF4-FFF2-40B4-BE49-F238E27FC236}">
                <a16:creationId xmlns:a16="http://schemas.microsoft.com/office/drawing/2014/main" id="{D588F030-8D26-425B-8C6E-5BCEA10C7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35" y="3727023"/>
            <a:ext cx="1706880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2D93BD-137E-418B-82B5-3CCAC5C973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18654" y="182784"/>
            <a:ext cx="570978" cy="54864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3F4C1E-83DB-410E-BF13-8E024C0623A1}"/>
              </a:ext>
            </a:extLst>
          </p:cNvPr>
          <p:cNvSpPr txBox="1"/>
          <p:nvPr/>
        </p:nvSpPr>
        <p:spPr>
          <a:xfrm>
            <a:off x="8358861" y="409347"/>
            <a:ext cx="2296408" cy="38824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lnSpc>
                <a:spcPts val="800"/>
              </a:lnSpc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1050" b="1" dirty="0">
                <a:solidFill>
                  <a:srgbClr val="000000"/>
                </a:solidFill>
              </a:rPr>
              <a:t>Supplier Verified Reference Designs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0F76AB-0B02-438B-B400-ED3559E699FE}"/>
              </a:ext>
            </a:extLst>
          </p:cNvPr>
          <p:cNvSpPr/>
          <p:nvPr/>
        </p:nvSpPr>
        <p:spPr>
          <a:xfrm>
            <a:off x="7583989" y="174185"/>
            <a:ext cx="3200400" cy="557239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A03AFE3-FFCD-4205-BF83-0F6F0D0C3F5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79279" y="5028362"/>
            <a:ext cx="365760" cy="36576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124C8C2-2712-4464-A199-B2C989B99F51}"/>
              </a:ext>
            </a:extLst>
          </p:cNvPr>
          <p:cNvSpPr txBox="1"/>
          <p:nvPr/>
        </p:nvSpPr>
        <p:spPr>
          <a:xfrm>
            <a:off x="256815" y="6218016"/>
            <a:ext cx="7619700" cy="4572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lnSpc>
                <a:spcPts val="800"/>
              </a:lnSpc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en-US" sz="2400" b="1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Cross Reference to </a:t>
            </a:r>
            <a:r>
              <a:rPr lang="en-US" sz="2400" b="1" dirty="0">
                <a:solidFill>
                  <a:schemeClr val="accent2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Enpirion</a:t>
            </a:r>
            <a:r>
              <a:rPr lang="en-US" sz="2400" b="1" dirty="0"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Modules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146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52077" y="6628483"/>
            <a:ext cx="2848382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628484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6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6364" y="6628483"/>
            <a:ext cx="1554837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UltraScale+  </a:t>
            </a:r>
            <a:r>
              <a:rPr lang="en-US" sz="3000" b="1" dirty="0"/>
              <a:t>Page 1 of 4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50" name="Table 48">
            <a:extLst>
              <a:ext uri="{FF2B5EF4-FFF2-40B4-BE49-F238E27FC236}">
                <a16:creationId xmlns:a16="http://schemas.microsoft.com/office/drawing/2014/main" id="{0F28F799-E7B6-4B29-B535-E798CFB6B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76452"/>
              </p:ext>
            </p:extLst>
          </p:nvPr>
        </p:nvGraphicFramePr>
        <p:xfrm>
          <a:off x="5273508" y="1478523"/>
          <a:ext cx="6766560" cy="3489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92722872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LTM4680, LTM4678</a:t>
                      </a:r>
                    </a:p>
                    <a:p>
                      <a:r>
                        <a:rPr lang="en-US" sz="1400"/>
                        <a:t>LTM4677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I/O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LTM4662, LTM4630A, LTM4650A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LTM4631, LTM4628</a:t>
                      </a:r>
                    </a:p>
                    <a:p>
                      <a:r>
                        <a:rPr lang="en-US" sz="1400"/>
                        <a:t>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Auxiliary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LTM4657, LTM4626</a:t>
                      </a:r>
                    </a:p>
                    <a:p>
                      <a:r>
                        <a:rPr lang="en-US" sz="1400"/>
                        <a:t>LTM4638, LTM4705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LTM4623, LTM4624</a:t>
                      </a:r>
                    </a:p>
                    <a:p>
                      <a:r>
                        <a:rPr lang="en-US" sz="1400"/>
                        <a:t>LTM4622, LTM4668, LTM4668A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00701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100" b="1"/>
                        <a:t>VCC_BRAM</a:t>
                      </a:r>
                    </a:p>
                    <a:p>
                      <a:r>
                        <a:rPr lang="en-US" sz="1100" b="1"/>
                        <a:t>GTYR_AVCC, GTYL_AVCC</a:t>
                      </a:r>
                    </a:p>
                    <a:p>
                      <a:r>
                        <a:rPr lang="en-US" sz="1100" b="1"/>
                        <a:t>VCC_HBM, GTYR_AVTT, GYTL_AVTT</a:t>
                      </a:r>
                    </a:p>
                    <a:p>
                      <a:r>
                        <a:rPr lang="en-US" sz="1100" b="1"/>
                        <a:t>VCCINT_IO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LTM4645, LTM4620, LTM4630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LTM4626, LTM4657, LTM4705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962439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AF7ED70B-4653-44D6-A918-D42FBE604A54}"/>
              </a:ext>
            </a:extLst>
          </p:cNvPr>
          <p:cNvGrpSpPr/>
          <p:nvPr/>
        </p:nvGrpSpPr>
        <p:grpSpPr>
          <a:xfrm>
            <a:off x="5273508" y="5113032"/>
            <a:ext cx="4055436" cy="946779"/>
            <a:chOff x="5531167" y="5559797"/>
            <a:chExt cx="4639155" cy="946779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E76280-FE4D-4E89-90F1-4A16955C9728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0BF8F8B-6397-48CB-9FCA-644897B6BA2A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C8F59CF-035E-41D3-9259-0752C8AB4531}"/>
                </a:ext>
              </a:extLst>
            </p:cNvPr>
            <p:cNvSpPr txBox="1"/>
            <p:nvPr/>
          </p:nvSpPr>
          <p:spPr>
            <a:xfrm>
              <a:off x="5531167" y="6196587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</p:txBody>
        </p:sp>
      </p:grpSp>
      <p:pic>
        <p:nvPicPr>
          <p:cNvPr id="43" name="Picture 2" descr="HTG-937 Actual Power Tree Picture">
            <a:extLst>
              <a:ext uri="{FF2B5EF4-FFF2-40B4-BE49-F238E27FC236}">
                <a16:creationId xmlns:a16="http://schemas.microsoft.com/office/drawing/2014/main" id="{7FB4C034-5DA2-4B93-A59A-9D5D0C928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8" r="24801"/>
          <a:stretch/>
        </p:blipFill>
        <p:spPr bwMode="auto">
          <a:xfrm>
            <a:off x="245062" y="3511881"/>
            <a:ext cx="4058660" cy="310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6F17F2-37A3-4147-9379-AB89446FF414}"/>
              </a:ext>
            </a:extLst>
          </p:cNvPr>
          <p:cNvSpPr txBox="1"/>
          <p:nvPr/>
        </p:nvSpPr>
        <p:spPr>
          <a:xfrm>
            <a:off x="182924" y="3192061"/>
            <a:ext cx="3395678" cy="238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UltraScale+ VU37P or VU47P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40B6F8-6291-4AFA-AE9D-D686BC892232}"/>
              </a:ext>
            </a:extLst>
          </p:cNvPr>
          <p:cNvGrpSpPr/>
          <p:nvPr/>
        </p:nvGrpSpPr>
        <p:grpSpPr>
          <a:xfrm>
            <a:off x="29108" y="803244"/>
            <a:ext cx="5036806" cy="2286000"/>
            <a:chOff x="29108" y="716984"/>
            <a:chExt cx="5036806" cy="2286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C674F99-FD9E-4F6D-BC80-2CA36336C8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9108" y="716984"/>
              <a:ext cx="5036806" cy="2286000"/>
              <a:chOff x="91440" y="912799"/>
              <a:chExt cx="7214136" cy="3274203"/>
            </a:xfrm>
          </p:grpSpPr>
          <p:pic>
            <p:nvPicPr>
              <p:cNvPr id="7" name="Picture 6" descr="A picture containing text, electronics, circuit&#10;&#10;Description automatically generated">
                <a:extLst>
                  <a:ext uri="{FF2B5EF4-FFF2-40B4-BE49-F238E27FC236}">
                    <a16:creationId xmlns:a16="http://schemas.microsoft.com/office/drawing/2014/main" id="{54412775-FC1C-4B0E-BDAA-1E82284C9F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553" t="4289" b="11257"/>
              <a:stretch/>
            </p:blipFill>
            <p:spPr>
              <a:xfrm>
                <a:off x="91440" y="912799"/>
                <a:ext cx="7214136" cy="3274203"/>
              </a:xfrm>
              <a:prstGeom prst="rect">
                <a:avLst/>
              </a:prstGeom>
            </p:spPr>
          </p:pic>
          <p:sp>
            <p:nvSpPr>
              <p:cNvPr id="27" name="Rectangle: Rounded Corners 26">
                <a:hlinkClick r:id="rId12" action="ppaction://hlinksldjump" tooltip="LTM4625"/>
                <a:extLst>
                  <a:ext uri="{FF2B5EF4-FFF2-40B4-BE49-F238E27FC236}">
                    <a16:creationId xmlns:a16="http://schemas.microsoft.com/office/drawing/2014/main" id="{11849C1B-DBA4-4450-BF8E-073AD0CB7520}"/>
                  </a:ext>
                </a:extLst>
              </p:cNvPr>
              <p:cNvSpPr/>
              <p:nvPr/>
            </p:nvSpPr>
            <p:spPr>
              <a:xfrm>
                <a:off x="2223970" y="3474055"/>
                <a:ext cx="352371" cy="359706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hlinkClick r:id="rId12" action="ppaction://hlinksldjump" tooltip="LTM4638"/>
                <a:extLst>
                  <a:ext uri="{FF2B5EF4-FFF2-40B4-BE49-F238E27FC236}">
                    <a16:creationId xmlns:a16="http://schemas.microsoft.com/office/drawing/2014/main" id="{757B5715-5DFC-41F6-BB69-861649EA5689}"/>
                  </a:ext>
                </a:extLst>
              </p:cNvPr>
              <p:cNvSpPr/>
              <p:nvPr/>
            </p:nvSpPr>
            <p:spPr>
              <a:xfrm>
                <a:off x="3964538" y="3474055"/>
                <a:ext cx="973222" cy="289423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: Rounded Corners 33">
                <a:hlinkClick r:id="rId12" action="ppaction://hlinksldjump" tooltip="LTM4638"/>
                <a:extLst>
                  <a:ext uri="{FF2B5EF4-FFF2-40B4-BE49-F238E27FC236}">
                    <a16:creationId xmlns:a16="http://schemas.microsoft.com/office/drawing/2014/main" id="{EFCD88D7-6B82-4F17-9D74-4EB8EF69D7D5}"/>
                  </a:ext>
                </a:extLst>
              </p:cNvPr>
              <p:cNvSpPr/>
              <p:nvPr/>
            </p:nvSpPr>
            <p:spPr>
              <a:xfrm>
                <a:off x="3964536" y="1522122"/>
                <a:ext cx="1324810" cy="289423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: Rounded Corners 34">
                <a:hlinkClick r:id="rId12" action="ppaction://hlinksldjump" tooltip="LTM4638"/>
                <a:extLst>
                  <a:ext uri="{FF2B5EF4-FFF2-40B4-BE49-F238E27FC236}">
                    <a16:creationId xmlns:a16="http://schemas.microsoft.com/office/drawing/2014/main" id="{C0737A0C-F183-4283-94EB-01A7E342B74C}"/>
                  </a:ext>
                </a:extLst>
              </p:cNvPr>
              <p:cNvSpPr/>
              <p:nvPr/>
            </p:nvSpPr>
            <p:spPr>
              <a:xfrm rot="5400000">
                <a:off x="4675344" y="2643754"/>
                <a:ext cx="979104" cy="263101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hlinkClick r:id="rId12" action="ppaction://hlinksldjump" tooltip="LTM4700"/>
                <a:extLst>
                  <a:ext uri="{FF2B5EF4-FFF2-40B4-BE49-F238E27FC236}">
                    <a16:creationId xmlns:a16="http://schemas.microsoft.com/office/drawing/2014/main" id="{6381B98F-E9BA-451B-8216-2EA036EC8B23}"/>
                  </a:ext>
                </a:extLst>
              </p:cNvPr>
              <p:cNvSpPr/>
              <p:nvPr/>
            </p:nvSpPr>
            <p:spPr>
              <a:xfrm rot="5400000">
                <a:off x="5096735" y="2641377"/>
                <a:ext cx="1651343" cy="621759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: Rounded Corners 36">
                <a:hlinkClick r:id="rId12" action="ppaction://hlinksldjump" tooltip="LTM4620A"/>
                <a:extLst>
                  <a:ext uri="{FF2B5EF4-FFF2-40B4-BE49-F238E27FC236}">
                    <a16:creationId xmlns:a16="http://schemas.microsoft.com/office/drawing/2014/main" id="{360A4281-10F0-4951-A167-DE10A76125A9}"/>
                  </a:ext>
                </a:extLst>
              </p:cNvPr>
              <p:cNvSpPr/>
              <p:nvPr/>
            </p:nvSpPr>
            <p:spPr>
              <a:xfrm rot="5400000">
                <a:off x="6267960" y="2323214"/>
                <a:ext cx="795729" cy="621759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Rectangle: Rounded Corners 43">
              <a:hlinkClick r:id="rId12" action="ppaction://hlinksldjump" tooltip="LTM4625"/>
              <a:extLst>
                <a:ext uri="{FF2B5EF4-FFF2-40B4-BE49-F238E27FC236}">
                  <a16:creationId xmlns:a16="http://schemas.microsoft.com/office/drawing/2014/main" id="{6189320C-2800-425E-9AE2-23D6F289CAEE}"/>
                </a:ext>
              </a:extLst>
            </p:cNvPr>
            <p:cNvSpPr/>
            <p:nvPr/>
          </p:nvSpPr>
          <p:spPr>
            <a:xfrm>
              <a:off x="911458" y="856064"/>
              <a:ext cx="246020" cy="25114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Rounded Corners 44">
              <a:hlinkClick r:id="rId12" action="ppaction://hlinksldjump" tooltip="LTM4625"/>
              <a:extLst>
                <a:ext uri="{FF2B5EF4-FFF2-40B4-BE49-F238E27FC236}">
                  <a16:creationId xmlns:a16="http://schemas.microsoft.com/office/drawing/2014/main" id="{E22CFED2-1AEC-4AA3-B279-5C7812721AEE}"/>
                </a:ext>
              </a:extLst>
            </p:cNvPr>
            <p:cNvSpPr/>
            <p:nvPr/>
          </p:nvSpPr>
          <p:spPr>
            <a:xfrm>
              <a:off x="2251201" y="1093334"/>
              <a:ext cx="246020" cy="25114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Rounded Corners 45">
              <a:hlinkClick r:id="rId12" action="ppaction://hlinksldjump" tooltip="LTM4625"/>
              <a:extLst>
                <a:ext uri="{FF2B5EF4-FFF2-40B4-BE49-F238E27FC236}">
                  <a16:creationId xmlns:a16="http://schemas.microsoft.com/office/drawing/2014/main" id="{2B3A0115-F74A-476C-9956-2D30A86FCBF5}"/>
                </a:ext>
              </a:extLst>
            </p:cNvPr>
            <p:cNvSpPr/>
            <p:nvPr/>
          </p:nvSpPr>
          <p:spPr>
            <a:xfrm>
              <a:off x="3466600" y="2428916"/>
              <a:ext cx="209899" cy="202071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8FDCEB-0258-4578-B464-D5342BA2D502}"/>
              </a:ext>
            </a:extLst>
          </p:cNvPr>
          <p:cNvCxnSpPr/>
          <p:nvPr/>
        </p:nvCxnSpPr>
        <p:spPr>
          <a:xfrm flipH="1">
            <a:off x="5161491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3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8739" y="6602039"/>
            <a:ext cx="2702078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</a:t>
            </a:r>
            <a:r>
              <a:rPr lang="en-US" altLang="zh-CN" i="0">
                <a:latin typeface="+mj-lt"/>
                <a:cs typeface="Arial Black" panose="020B0604020202020204" pitchFamily="34" charset="0"/>
              </a:rPr>
              <a:t>21</a:t>
            </a:r>
            <a:r>
              <a:rPr lang="en-US" i="0">
                <a:latin typeface="+mj-lt"/>
                <a:cs typeface="Arial Black" panose="020B0604020202020204" pitchFamily="34" charset="0"/>
              </a:rPr>
              <a:t>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48096" y="6602040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7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0644" y="6602040"/>
            <a:ext cx="2015554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UltraScale+  </a:t>
            </a:r>
            <a:r>
              <a:rPr lang="en-US" sz="3000" b="1" dirty="0"/>
              <a:t>Page 2 of 4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C77E456-3E95-466A-99D6-320729A0A846}"/>
              </a:ext>
            </a:extLst>
          </p:cNvPr>
          <p:cNvSpPr txBox="1"/>
          <p:nvPr/>
        </p:nvSpPr>
        <p:spPr>
          <a:xfrm>
            <a:off x="110865" y="299366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UltraScale+ VU5P, VU9P, VU13P or UltraScale VU190</a:t>
            </a:r>
            <a:endParaRPr lang="en-US" sz="1200" b="1">
              <a:solidFill>
                <a:srgbClr val="000000"/>
              </a:solidFill>
            </a:endParaRPr>
          </a:p>
        </p:txBody>
      </p:sp>
      <p:graphicFrame>
        <p:nvGraphicFramePr>
          <p:cNvPr id="44" name="Table 48">
            <a:extLst>
              <a:ext uri="{FF2B5EF4-FFF2-40B4-BE49-F238E27FC236}">
                <a16:creationId xmlns:a16="http://schemas.microsoft.com/office/drawing/2014/main" id="{8BFD48DB-2DEC-4463-93EB-C72546D2D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21126"/>
              </p:ext>
            </p:extLst>
          </p:nvPr>
        </p:nvGraphicFramePr>
        <p:xfrm>
          <a:off x="5273508" y="1643115"/>
          <a:ext cx="6858000" cy="3139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92722872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LTM4678, LTM4680</a:t>
                      </a:r>
                    </a:p>
                    <a:p>
                      <a:r>
                        <a:rPr lang="en-US" sz="1400"/>
                        <a:t>LTM4700, 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LTM4630, LTM4677</a:t>
                      </a:r>
                    </a:p>
                    <a:p>
                      <a:r>
                        <a:rPr lang="en-US" sz="1400"/>
                        <a:t>LTM4662, LTM4636, LTM4647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 b="1"/>
                        <a:t>I/O, Memory, 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LTM4632, LTM4668, LTM4625, LTM4624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100" b="1"/>
                        <a:t>VCC_BRAM, VCCINT_IO,</a:t>
                      </a:r>
                    </a:p>
                    <a:p>
                      <a:r>
                        <a:rPr lang="en-US" sz="1100" b="1"/>
                        <a:t>GTYR_AVCC, GTYL_AVCC</a:t>
                      </a:r>
                    </a:p>
                    <a:p>
                      <a:r>
                        <a:rPr lang="en-US" sz="1100" b="1"/>
                        <a:t>GTYR_AVTT, GTYL_AVTT, DDR4 VTT,</a:t>
                      </a:r>
                    </a:p>
                    <a:p>
                      <a:r>
                        <a:rPr lang="en-US" sz="1100" b="1"/>
                        <a:t>VCCAUX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962439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51F3B70B-1ACF-44F0-8808-6AFEACCE3D34}"/>
              </a:ext>
            </a:extLst>
          </p:cNvPr>
          <p:cNvGrpSpPr/>
          <p:nvPr/>
        </p:nvGrpSpPr>
        <p:grpSpPr>
          <a:xfrm>
            <a:off x="105342" y="3647814"/>
            <a:ext cx="5000392" cy="2011680"/>
            <a:chOff x="73592" y="3372647"/>
            <a:chExt cx="5000392" cy="2011680"/>
          </a:xfrm>
        </p:grpSpPr>
        <p:pic>
          <p:nvPicPr>
            <p:cNvPr id="17" name="Picture 16" descr="A picture containing text, electronics, circuit&#10;&#10;Description automatically generated">
              <a:extLst>
                <a:ext uri="{FF2B5EF4-FFF2-40B4-BE49-F238E27FC236}">
                  <a16:creationId xmlns:a16="http://schemas.microsoft.com/office/drawing/2014/main" id="{5F4BA434-4DF3-416C-B2DE-1BEB3546B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561"/>
            <a:stretch/>
          </p:blipFill>
          <p:spPr>
            <a:xfrm>
              <a:off x="73592" y="3372647"/>
              <a:ext cx="5000392" cy="2011680"/>
            </a:xfrm>
            <a:prstGeom prst="rect">
              <a:avLst/>
            </a:prstGeom>
          </p:spPr>
        </p:pic>
        <p:sp>
          <p:nvSpPr>
            <p:cNvPr id="45" name="Rectangle: Rounded Corners 44">
              <a:hlinkClick r:id="rId10" action="ppaction://hlinksldjump" tooltip="LTM4643"/>
              <a:extLst>
                <a:ext uri="{FF2B5EF4-FFF2-40B4-BE49-F238E27FC236}">
                  <a16:creationId xmlns:a16="http://schemas.microsoft.com/office/drawing/2014/main" id="{64EDAF20-ECC0-4C55-8D6F-A6B640534C6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419325" y="4461955"/>
              <a:ext cx="532001" cy="481055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84A5AA-1CB3-48B4-A7AE-8C35C7A3469E}"/>
              </a:ext>
            </a:extLst>
          </p:cNvPr>
          <p:cNvGrpSpPr/>
          <p:nvPr/>
        </p:nvGrpSpPr>
        <p:grpSpPr>
          <a:xfrm>
            <a:off x="-34493" y="958231"/>
            <a:ext cx="5125729" cy="2011680"/>
            <a:chOff x="-51745" y="844539"/>
            <a:chExt cx="5125729" cy="201168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1D5B64-C7D2-4521-9309-A06E6C2038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51745" y="844539"/>
              <a:ext cx="5125729" cy="2011680"/>
              <a:chOff x="60162" y="3674361"/>
              <a:chExt cx="6885264" cy="2702238"/>
            </a:xfrm>
          </p:grpSpPr>
          <p:pic>
            <p:nvPicPr>
              <p:cNvPr id="10" name="Picture 9" descr="A picture containing text, electronics&#10;&#10;Description automatically generated">
                <a:extLst>
                  <a:ext uri="{FF2B5EF4-FFF2-40B4-BE49-F238E27FC236}">
                    <a16:creationId xmlns:a16="http://schemas.microsoft.com/office/drawing/2014/main" id="{0C5F8EAD-8DBD-4C8B-A4E8-DD74B5AB1A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546" r="2086" b="11907"/>
              <a:stretch/>
            </p:blipFill>
            <p:spPr>
              <a:xfrm>
                <a:off x="60162" y="3674361"/>
                <a:ext cx="6885264" cy="2702238"/>
              </a:xfrm>
              <a:prstGeom prst="rect">
                <a:avLst/>
              </a:prstGeom>
            </p:spPr>
          </p:pic>
          <p:sp>
            <p:nvSpPr>
              <p:cNvPr id="38" name="Rectangle: Rounded Corners 37">
                <a:hlinkClick r:id="rId10" action="ppaction://hlinksldjump" tooltip="LTM4650"/>
                <a:extLst>
                  <a:ext uri="{FF2B5EF4-FFF2-40B4-BE49-F238E27FC236}">
                    <a16:creationId xmlns:a16="http://schemas.microsoft.com/office/drawing/2014/main" id="{762A4183-0AAA-4812-BDC4-556546260B8F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5545774" y="4398771"/>
                <a:ext cx="714623" cy="646189"/>
              </a:xfrm>
              <a:prstGeom prst="roundRect">
                <a:avLst/>
              </a:prstGeom>
              <a:noFill/>
              <a:ln w="28575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L-Shape 19">
              <a:hlinkClick r:id="rId10" action="ppaction://hlinksldjump" tooltip="LTM4644"/>
              <a:extLst>
                <a:ext uri="{FF2B5EF4-FFF2-40B4-BE49-F238E27FC236}">
                  <a16:creationId xmlns:a16="http://schemas.microsoft.com/office/drawing/2014/main" id="{717AC779-A369-414B-9C5C-6FC3963FC376}"/>
                </a:ext>
              </a:extLst>
            </p:cNvPr>
            <p:cNvSpPr/>
            <p:nvPr/>
          </p:nvSpPr>
          <p:spPr>
            <a:xfrm flipH="1">
              <a:off x="4137020" y="1499566"/>
              <a:ext cx="872628" cy="911412"/>
            </a:xfrm>
            <a:prstGeom prst="corner">
              <a:avLst>
                <a:gd name="adj1" fmla="val 56287"/>
                <a:gd name="adj2" fmla="val 50000"/>
              </a:avLst>
            </a:prstGeom>
            <a:noFill/>
            <a:ln w="28575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BA32C5-6A9D-48E2-90E9-A7342DAD8A7D}"/>
              </a:ext>
            </a:extLst>
          </p:cNvPr>
          <p:cNvGrpSpPr/>
          <p:nvPr/>
        </p:nvGrpSpPr>
        <p:grpSpPr>
          <a:xfrm>
            <a:off x="5285899" y="5460135"/>
            <a:ext cx="4055436" cy="946779"/>
            <a:chOff x="5531167" y="5559797"/>
            <a:chExt cx="4639155" cy="94677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E24EFAF-9534-4C0E-BDCD-2AB18E5146B1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C1CD050-549B-4825-9578-1D01F87EFFA4}"/>
                </a:ext>
              </a:extLst>
            </p:cNvPr>
            <p:cNvSpPr txBox="1"/>
            <p:nvPr/>
          </p:nvSpPr>
          <p:spPr>
            <a:xfrm>
              <a:off x="5531167" y="5878192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ADI Website</a:t>
              </a:r>
              <a:endParaRPr lang="en-US" sz="1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7DAE0C-1296-497A-9FE2-CC05BE8EE9F2}"/>
                </a:ext>
              </a:extLst>
            </p:cNvPr>
            <p:cNvSpPr txBox="1"/>
            <p:nvPr/>
          </p:nvSpPr>
          <p:spPr>
            <a:xfrm>
              <a:off x="5531167" y="6196587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endParaRPr lang="en-US" sz="1200"/>
            </a:p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endParaRPr lang="en-US" sz="1200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C3475EE-250B-4C27-9DEE-85CD739A4236}"/>
              </a:ext>
            </a:extLst>
          </p:cNvPr>
          <p:cNvCxnSpPr/>
          <p:nvPr/>
        </p:nvCxnSpPr>
        <p:spPr>
          <a:xfrm flipH="1">
            <a:off x="5161491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7E0BDF-00B5-4BDE-ACB5-F93362587755}"/>
              </a:ext>
            </a:extLst>
          </p:cNvPr>
          <p:cNvSpPr txBox="1"/>
          <p:nvPr/>
        </p:nvSpPr>
        <p:spPr>
          <a:xfrm>
            <a:off x="277226" y="5787621"/>
            <a:ext cx="1137602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(</a:t>
            </a:r>
            <a:r>
              <a:rPr lang="fr-FR" sz="1200" b="1" err="1">
                <a:solidFill>
                  <a:srgbClr val="000000"/>
                </a:solidFill>
              </a:rPr>
              <a:t>backside</a:t>
            </a:r>
            <a:r>
              <a:rPr lang="fr-FR" sz="1200" b="1">
                <a:solidFill>
                  <a:srgbClr val="000000"/>
                </a:solidFill>
              </a:rPr>
              <a:t>)</a:t>
            </a:r>
            <a:endParaRPr lang="en-US" sz="12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6DB87EB-6B78-4362-B0BA-B87430F2B181}"/>
              </a:ext>
            </a:extLst>
          </p:cNvPr>
          <p:cNvGrpSpPr/>
          <p:nvPr/>
        </p:nvGrpSpPr>
        <p:grpSpPr>
          <a:xfrm>
            <a:off x="116064" y="917558"/>
            <a:ext cx="4604306" cy="2066434"/>
            <a:chOff x="-3500" y="750712"/>
            <a:chExt cx="4604306" cy="206643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8A7E89-16BD-4829-A3CA-5FACEC81A0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3500" y="750712"/>
              <a:ext cx="4604306" cy="2066434"/>
              <a:chOff x="2234436" y="1399892"/>
              <a:chExt cx="7910253" cy="3550160"/>
            </a:xfrm>
          </p:grpSpPr>
          <p:pic>
            <p:nvPicPr>
              <p:cNvPr id="15" name="Picture 14" descr="A picture containing text, electronics, circuit&#10;&#10;Description automatically generated">
                <a:extLst>
                  <a:ext uri="{FF2B5EF4-FFF2-40B4-BE49-F238E27FC236}">
                    <a16:creationId xmlns:a16="http://schemas.microsoft.com/office/drawing/2014/main" id="{05943496-6036-4A28-8941-28D36CF41C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311" b="12519"/>
              <a:stretch/>
            </p:blipFill>
            <p:spPr>
              <a:xfrm>
                <a:off x="2234436" y="1399892"/>
                <a:ext cx="7910253" cy="3550160"/>
              </a:xfrm>
              <a:prstGeom prst="rect">
                <a:avLst/>
              </a:prstGeom>
            </p:spPr>
          </p:pic>
          <p:sp>
            <p:nvSpPr>
              <p:cNvPr id="39" name="Rectangle: Rounded Corners 38">
                <a:hlinkClick r:id="rId4" action="ppaction://hlinksldjump" tooltip="LTM4644"/>
                <a:extLst>
                  <a:ext uri="{FF2B5EF4-FFF2-40B4-BE49-F238E27FC236}">
                    <a16:creationId xmlns:a16="http://schemas.microsoft.com/office/drawing/2014/main" id="{F520949D-6F2B-4A3B-9E18-A313FFB80D86}"/>
                  </a:ext>
                </a:extLst>
              </p:cNvPr>
              <p:cNvSpPr/>
              <p:nvPr/>
            </p:nvSpPr>
            <p:spPr>
              <a:xfrm>
                <a:off x="4992818" y="2482481"/>
                <a:ext cx="439268" cy="1406291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hlinkClick r:id="rId4" action="ppaction://hlinksldjump" tooltip="LTM4644"/>
                <a:extLst>
                  <a:ext uri="{FF2B5EF4-FFF2-40B4-BE49-F238E27FC236}">
                    <a16:creationId xmlns:a16="http://schemas.microsoft.com/office/drawing/2014/main" id="{E88DD08C-B9CC-42A2-A890-E31A56D80B59}"/>
                  </a:ext>
                </a:extLst>
              </p:cNvPr>
              <p:cNvSpPr/>
              <p:nvPr/>
            </p:nvSpPr>
            <p:spPr>
              <a:xfrm>
                <a:off x="7144253" y="2319128"/>
                <a:ext cx="434264" cy="1569643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: Rounded Corners 40">
                <a:hlinkClick r:id="rId4" action="ppaction://hlinksldjump" tooltip="LTM4644"/>
                <a:extLst>
                  <a:ext uri="{FF2B5EF4-FFF2-40B4-BE49-F238E27FC236}">
                    <a16:creationId xmlns:a16="http://schemas.microsoft.com/office/drawing/2014/main" id="{B7473780-07D1-485D-86E4-2871C5ED47D2}"/>
                  </a:ext>
                </a:extLst>
              </p:cNvPr>
              <p:cNvSpPr/>
              <p:nvPr/>
            </p:nvSpPr>
            <p:spPr>
              <a:xfrm rot="5400000">
                <a:off x="5627692" y="3979586"/>
                <a:ext cx="434267" cy="547927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: Rounded Corners 41">
                <a:hlinkClick r:id="rId4" action="ppaction://hlinksldjump" tooltip="LTM4676A"/>
                <a:extLst>
                  <a:ext uri="{FF2B5EF4-FFF2-40B4-BE49-F238E27FC236}">
                    <a16:creationId xmlns:a16="http://schemas.microsoft.com/office/drawing/2014/main" id="{E3036AAD-765F-4482-97F3-0F906129C853}"/>
                  </a:ext>
                </a:extLst>
              </p:cNvPr>
              <p:cNvSpPr/>
              <p:nvPr/>
            </p:nvSpPr>
            <p:spPr>
              <a:xfrm>
                <a:off x="9085686" y="2541956"/>
                <a:ext cx="711214" cy="1197099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9022619-A299-4579-9C5C-0E552E65E543}"/>
                </a:ext>
              </a:extLst>
            </p:cNvPr>
            <p:cNvSpPr/>
            <p:nvPr/>
          </p:nvSpPr>
          <p:spPr>
            <a:xfrm rot="5400000">
              <a:off x="1596274" y="2291139"/>
              <a:ext cx="252773" cy="241192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8AE894B-5BFD-4AE5-8C34-43D3E9F4EEA3}"/>
                </a:ext>
              </a:extLst>
            </p:cNvPr>
            <p:cNvSpPr/>
            <p:nvPr/>
          </p:nvSpPr>
          <p:spPr>
            <a:xfrm rot="5400000">
              <a:off x="2855431" y="2286436"/>
              <a:ext cx="262178" cy="24119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hlinkClick r:id="rId4" action="ppaction://hlinksldjump" tooltip="LTM4620A"/>
              <a:extLst>
                <a:ext uri="{FF2B5EF4-FFF2-40B4-BE49-F238E27FC236}">
                  <a16:creationId xmlns:a16="http://schemas.microsoft.com/office/drawing/2014/main" id="{2A8D53F1-190B-4C1E-8007-BF16D2D768B8}"/>
                </a:ext>
              </a:extLst>
            </p:cNvPr>
            <p:cNvSpPr/>
            <p:nvPr/>
          </p:nvSpPr>
          <p:spPr>
            <a:xfrm>
              <a:off x="3999739" y="2189725"/>
              <a:ext cx="413975" cy="262178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6619" y="6579779"/>
            <a:ext cx="3081481" cy="354512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736" y="6578289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8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476" y="6578289"/>
            <a:ext cx="2266011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UltraScale+  </a:t>
            </a:r>
            <a:r>
              <a:rPr lang="en-US" sz="3000" b="1" dirty="0"/>
              <a:t>Page 3 of 4</a:t>
            </a:r>
          </a:p>
        </p:txBody>
      </p:sp>
      <p:pic>
        <p:nvPicPr>
          <p:cNvPr id="31" name="Picture 30" descr="GoTo(TOC)">
            <a:hlinkClick r:id="rId5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8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graphicFrame>
        <p:nvGraphicFramePr>
          <p:cNvPr id="43" name="Table 48">
            <a:extLst>
              <a:ext uri="{FF2B5EF4-FFF2-40B4-BE49-F238E27FC236}">
                <a16:creationId xmlns:a16="http://schemas.microsoft.com/office/drawing/2014/main" id="{7BC227C7-8D58-4A34-A01A-0D7D60DE0C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28449"/>
              </p:ext>
            </p:extLst>
          </p:nvPr>
        </p:nvGraphicFramePr>
        <p:xfrm>
          <a:off x="5540789" y="1619331"/>
          <a:ext cx="5577840" cy="27875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T="41564" marB="4156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en-US" sz="1400"/>
                        <a:t>LTM4676A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LTM4677, LTM4678, LTM4680, LTM4700, LTM4681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LTM4686, LTM4675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4149007349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en-US" sz="1400"/>
                        <a:t>LTM4650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LTM4678, LTM4680</a:t>
                      </a:r>
                    </a:p>
                    <a:p>
                      <a:r>
                        <a:rPr lang="en-US" sz="1400"/>
                        <a:t>LTM4700, LTM4681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LTM4630, LTM4677</a:t>
                      </a:r>
                    </a:p>
                    <a:p>
                      <a:r>
                        <a:rPr lang="en-US" sz="1400"/>
                        <a:t>LTM4662, LTM4636, LTM4647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432141156"/>
                  </a:ext>
                </a:extLst>
              </a:tr>
              <a:tr h="471055">
                <a:tc>
                  <a:txBody>
                    <a:bodyPr/>
                    <a:lstStyle/>
                    <a:p>
                      <a:r>
                        <a:rPr lang="en-US" sz="1400"/>
                        <a:t>LTM4620A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LTM4662, LTM4630A, </a:t>
                      </a:r>
                    </a:p>
                    <a:p>
                      <a:r>
                        <a:rPr lang="en-US" sz="1400"/>
                        <a:t>LTM4650A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LTM4631, LTM4628</a:t>
                      </a:r>
                    </a:p>
                    <a:p>
                      <a:r>
                        <a:rPr lang="en-US" sz="1400"/>
                        <a:t>LTM4646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LTM4671</a:t>
                      </a: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LTM4643</a:t>
                      </a: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3628962439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335505FE-2148-4C97-9BC7-5E95F4477D5B}"/>
              </a:ext>
            </a:extLst>
          </p:cNvPr>
          <p:cNvSpPr txBox="1"/>
          <p:nvPr/>
        </p:nvSpPr>
        <p:spPr>
          <a:xfrm>
            <a:off x="182586" y="3129239"/>
            <a:ext cx="6430112" cy="33250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UltraScale+ VU9P, VU13P, or UltraScale VU190</a:t>
            </a:r>
            <a:endParaRPr lang="en-US" sz="1200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E6C1C7D-31BA-4CA7-8FA6-D813F56136F4}"/>
              </a:ext>
            </a:extLst>
          </p:cNvPr>
          <p:cNvSpPr/>
          <p:nvPr/>
        </p:nvSpPr>
        <p:spPr>
          <a:xfrm>
            <a:off x="3183162" y="5320619"/>
            <a:ext cx="259346" cy="233302"/>
          </a:xfrm>
          <a:prstGeom prst="roundRect">
            <a:avLst/>
          </a:prstGeom>
          <a:noFill/>
          <a:ln w="38100">
            <a:solidFill>
              <a:srgbClr val="92D050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D68F1C-A4B2-4FA8-91BC-D5F20A076CF2}"/>
              </a:ext>
            </a:extLst>
          </p:cNvPr>
          <p:cNvGrpSpPr/>
          <p:nvPr/>
        </p:nvGrpSpPr>
        <p:grpSpPr>
          <a:xfrm>
            <a:off x="338297" y="3462695"/>
            <a:ext cx="4426279" cy="3017520"/>
            <a:chOff x="92803" y="3035236"/>
            <a:chExt cx="4426279" cy="301752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01563BD-16B0-4351-9591-0E723E8B66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803" y="3035236"/>
              <a:ext cx="4426279" cy="3017520"/>
              <a:chOff x="2416020" y="909286"/>
              <a:chExt cx="7392123" cy="5039428"/>
            </a:xfrm>
          </p:grpSpPr>
          <p:pic>
            <p:nvPicPr>
              <p:cNvPr id="52" name="Picture 51" descr="A close-up of a circuit board&#10;&#10;Description automatically generated with medium confidence">
                <a:extLst>
                  <a:ext uri="{FF2B5EF4-FFF2-40B4-BE49-F238E27FC236}">
                    <a16:creationId xmlns:a16="http://schemas.microsoft.com/office/drawing/2014/main" id="{C498161C-0C75-442B-B593-51DA695DA3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712" r="1292"/>
              <a:stretch/>
            </p:blipFill>
            <p:spPr>
              <a:xfrm>
                <a:off x="2416020" y="909286"/>
                <a:ext cx="7392123" cy="5039428"/>
              </a:xfrm>
              <a:prstGeom prst="rect">
                <a:avLst/>
              </a:prstGeom>
            </p:spPr>
          </p:pic>
          <p:sp>
            <p:nvSpPr>
              <p:cNvPr id="54" name="Rectangle: Rounded Corners 53">
                <a:hlinkClick r:id="rId4" action="ppaction://hlinksldjump" tooltip="LTM4644"/>
                <a:extLst>
                  <a:ext uri="{FF2B5EF4-FFF2-40B4-BE49-F238E27FC236}">
                    <a16:creationId xmlns:a16="http://schemas.microsoft.com/office/drawing/2014/main" id="{3FDA85DF-062C-461E-9619-C9B7E8937065}"/>
                  </a:ext>
                </a:extLst>
              </p:cNvPr>
              <p:cNvSpPr/>
              <p:nvPr/>
            </p:nvSpPr>
            <p:spPr>
              <a:xfrm>
                <a:off x="5264478" y="2024102"/>
                <a:ext cx="645434" cy="521976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: Rounded Corners 54">
                <a:hlinkClick r:id="rId4" action="ppaction://hlinksldjump" tooltip="LTM4644"/>
                <a:extLst>
                  <a:ext uri="{FF2B5EF4-FFF2-40B4-BE49-F238E27FC236}">
                    <a16:creationId xmlns:a16="http://schemas.microsoft.com/office/drawing/2014/main" id="{76848094-0F95-4F65-B412-80AE74551900}"/>
                  </a:ext>
                </a:extLst>
              </p:cNvPr>
              <p:cNvSpPr/>
              <p:nvPr/>
            </p:nvSpPr>
            <p:spPr>
              <a:xfrm>
                <a:off x="4819198" y="2649641"/>
                <a:ext cx="482190" cy="1662281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: Rounded Corners 55">
                <a:hlinkClick r:id="rId4" action="ppaction://hlinksldjump" tooltip="LTM4644"/>
                <a:extLst>
                  <a:ext uri="{FF2B5EF4-FFF2-40B4-BE49-F238E27FC236}">
                    <a16:creationId xmlns:a16="http://schemas.microsoft.com/office/drawing/2014/main" id="{20C0A681-B588-4962-97C2-AE491F4840BB}"/>
                  </a:ext>
                </a:extLst>
              </p:cNvPr>
              <p:cNvSpPr/>
              <p:nvPr/>
            </p:nvSpPr>
            <p:spPr>
              <a:xfrm>
                <a:off x="7122381" y="2455531"/>
                <a:ext cx="482190" cy="1897423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hlinkClick r:id="rId4" action="ppaction://hlinksldjump" tooltip="LTM4650"/>
                <a:extLst>
                  <a:ext uri="{FF2B5EF4-FFF2-40B4-BE49-F238E27FC236}">
                    <a16:creationId xmlns:a16="http://schemas.microsoft.com/office/drawing/2014/main" id="{F14FF1CC-772D-4C39-BE0B-2224789D9BEF}"/>
                  </a:ext>
                </a:extLst>
              </p:cNvPr>
              <p:cNvSpPr/>
              <p:nvPr/>
            </p:nvSpPr>
            <p:spPr>
              <a:xfrm>
                <a:off x="8952194" y="2592891"/>
                <a:ext cx="711570" cy="1402092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9959E8D-79FA-4237-B441-31EA29B7E49A}"/>
                  </a:ext>
                </a:extLst>
              </p:cNvPr>
              <p:cNvSpPr/>
              <p:nvPr/>
            </p:nvSpPr>
            <p:spPr>
              <a:xfrm>
                <a:off x="5341637" y="4374877"/>
                <a:ext cx="433122" cy="389627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15C0C44A-FF71-461D-A58B-B27DA69CC599}"/>
                  </a:ext>
                </a:extLst>
              </p:cNvPr>
              <p:cNvSpPr/>
              <p:nvPr/>
            </p:nvSpPr>
            <p:spPr>
              <a:xfrm>
                <a:off x="6658091" y="4374876"/>
                <a:ext cx="433122" cy="389627"/>
              </a:xfrm>
              <a:prstGeom prst="roundRect">
                <a:avLst/>
              </a:prstGeom>
              <a:noFill/>
              <a:ln w="3810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BFC3D8D9-E519-43D7-9007-B51727DC71D1}"/>
                </a:ext>
              </a:extLst>
            </p:cNvPr>
            <p:cNvSpPr/>
            <p:nvPr/>
          </p:nvSpPr>
          <p:spPr>
            <a:xfrm>
              <a:off x="1198344" y="3522109"/>
              <a:ext cx="259346" cy="233302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2949138-AC86-436E-A967-EAC9F0D1B9A4}"/>
                </a:ext>
              </a:extLst>
            </p:cNvPr>
            <p:cNvSpPr/>
            <p:nvPr/>
          </p:nvSpPr>
          <p:spPr>
            <a:xfrm>
              <a:off x="2418217" y="3522109"/>
              <a:ext cx="259346" cy="233302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: Rounded Corners 65">
              <a:hlinkClick r:id="rId4" action="ppaction://hlinksldjump" tooltip="LTM4620A"/>
              <a:extLst>
                <a:ext uri="{FF2B5EF4-FFF2-40B4-BE49-F238E27FC236}">
                  <a16:creationId xmlns:a16="http://schemas.microsoft.com/office/drawing/2014/main" id="{CB8CD98C-0673-445E-8364-7F3EC3BC7573}"/>
                </a:ext>
              </a:extLst>
            </p:cNvPr>
            <p:cNvSpPr/>
            <p:nvPr/>
          </p:nvSpPr>
          <p:spPr>
            <a:xfrm>
              <a:off x="4019973" y="4962176"/>
              <a:ext cx="426076" cy="354064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DD4E145-E53E-4218-8178-3C2920594E03}"/>
              </a:ext>
            </a:extLst>
          </p:cNvPr>
          <p:cNvGrpSpPr/>
          <p:nvPr/>
        </p:nvGrpSpPr>
        <p:grpSpPr>
          <a:xfrm>
            <a:off x="5540789" y="5011615"/>
            <a:ext cx="4055436" cy="667116"/>
            <a:chOff x="5531167" y="5559797"/>
            <a:chExt cx="4639155" cy="73382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5B7FA33-F5AE-406E-81F9-788D8D69909E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endParaRPr lang="en-US" sz="1400">
                <a:solidFill>
                  <a:srgbClr val="0000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9AEFD5C-81A1-4E60-9855-099D313ECBDE}"/>
                </a:ext>
              </a:extLst>
            </p:cNvPr>
            <p:cNvSpPr txBox="1"/>
            <p:nvPr/>
          </p:nvSpPr>
          <p:spPr>
            <a:xfrm>
              <a:off x="5531167" y="5983636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endParaRPr lang="en-US" sz="1200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5B47CB-D9FB-40F8-821D-F91450B97266}"/>
              </a:ext>
            </a:extLst>
          </p:cNvPr>
          <p:cNvCxnSpPr/>
          <p:nvPr/>
        </p:nvCxnSpPr>
        <p:spPr>
          <a:xfrm flipH="1">
            <a:off x="5161491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9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26AAF4-5933-488F-9E09-A4A183306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00967" y="6543096"/>
            <a:ext cx="2793445" cy="309989"/>
          </a:xfrm>
        </p:spPr>
        <p:txBody>
          <a:bodyPr/>
          <a:lstStyle/>
          <a:p>
            <a:pPr algn="l"/>
            <a:r>
              <a:rPr lang="en-US" i="0">
                <a:latin typeface="+mj-lt"/>
                <a:cs typeface="Arial Black" panose="020B0604020202020204" pitchFamily="34" charset="0"/>
              </a:rPr>
              <a:t>©2021 Analog Devices, Inc. All rights reserved</a:t>
            </a:r>
            <a:r>
              <a:rPr lang="en-US"/>
              <a:t>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DA3D-C95A-4F8B-A22D-1241137D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93" y="6543095"/>
            <a:ext cx="650644" cy="309989"/>
          </a:xfrm>
        </p:spPr>
        <p:txBody>
          <a:bodyPr/>
          <a:lstStyle/>
          <a:p>
            <a:pPr>
              <a:defRPr/>
            </a:pPr>
            <a:fld id="{A9CE67A1-BA7F-A74E-B5D7-615746DEEC2B}" type="slidenum">
              <a:rPr lang="en-US" b="0" smtClean="0">
                <a:solidFill>
                  <a:srgbClr val="555659"/>
                </a:solidFill>
              </a:rPr>
              <a:pPr>
                <a:defRPr/>
              </a:pPr>
              <a:t>9</a:t>
            </a:fld>
            <a:r>
              <a:rPr lang="en-US" b="0">
                <a:solidFill>
                  <a:srgbClr val="555659"/>
                </a:solidFill>
              </a:rPr>
              <a:t> </a:t>
            </a:r>
            <a:r>
              <a:rPr lang="en-US" sz="1600" b="0" i="1" normalizeH="1" baseline="-11000">
                <a:solidFill>
                  <a:srgbClr val="3CB7E3"/>
                </a:solidFill>
              </a:rPr>
              <a:t>//</a:t>
            </a:r>
            <a:endParaRPr lang="en-US" sz="1600" b="0" baseline="-11000">
              <a:solidFill>
                <a:srgbClr val="3CB7E3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DB22D7-9838-40A2-96EF-FF8B311051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833" y="6543095"/>
            <a:ext cx="1723430" cy="309989"/>
          </a:xfrm>
        </p:spPr>
        <p:txBody>
          <a:bodyPr/>
          <a:lstStyle/>
          <a:p>
            <a:fld id="{0FC77247-C9AD-8748-850F-21D9734FE597}" type="datetime3">
              <a:rPr lang="en-US" i="0" smtClean="0">
                <a:solidFill>
                  <a:srgbClr val="555659"/>
                </a:solidFill>
                <a:cs typeface="Arial Black" panose="020B0604020202020204" pitchFamily="34" charset="0"/>
              </a:rPr>
              <a:t>25 April 2024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91565-99CA-4156-9A52-D503868E5B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" y="-91440"/>
            <a:ext cx="10206038" cy="738664"/>
          </a:xfrm>
        </p:spPr>
        <p:txBody>
          <a:bodyPr/>
          <a:lstStyle/>
          <a:p>
            <a:r>
              <a:rPr lang="en-US" sz="3000" b="1" dirty="0"/>
              <a:t>Power for </a:t>
            </a:r>
            <a:r>
              <a:rPr lang="en-US" sz="3000" b="1" dirty="0">
                <a:solidFill>
                  <a:srgbClr val="C00000"/>
                </a:solidFill>
              </a:rPr>
              <a:t>Xilinx Virtex UltraScale+  </a:t>
            </a:r>
            <a:r>
              <a:rPr lang="en-US" sz="3000" b="1" dirty="0"/>
              <a:t>Page 4 of 4</a:t>
            </a:r>
          </a:p>
        </p:txBody>
      </p:sp>
      <p:pic>
        <p:nvPicPr>
          <p:cNvPr id="31" name="Picture 30" descr="GoTo(TOC)">
            <a:hlinkClick r:id="rId3" action="ppaction://hlinksldjump"/>
            <a:extLst>
              <a:ext uri="{FF2B5EF4-FFF2-40B4-BE49-F238E27FC236}">
                <a16:creationId xmlns:a16="http://schemas.microsoft.com/office/drawing/2014/main" id="{01CDA0BD-0AC2-4544-BBB7-84219EA6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20499" y="624089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Arrow Rotate left">
            <a:hlinkClick r:id="rId6" action="ppaction://hlinksldjump"/>
            <a:extLst>
              <a:ext uri="{FF2B5EF4-FFF2-40B4-BE49-F238E27FC236}">
                <a16:creationId xmlns:a16="http://schemas.microsoft.com/office/drawing/2014/main" id="{25ED322A-9A41-4F3A-9B76-7A25E55B1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11026139" y="6208395"/>
            <a:ext cx="548640" cy="54864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B284F9-7D7F-489B-BB4E-B8BA67E2A3B2}"/>
              </a:ext>
            </a:extLst>
          </p:cNvPr>
          <p:cNvSpPr txBox="1"/>
          <p:nvPr/>
        </p:nvSpPr>
        <p:spPr>
          <a:xfrm>
            <a:off x="90432" y="4325301"/>
            <a:ext cx="4835011" cy="3657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457200">
              <a:spcBef>
                <a:spcPts val="1000"/>
              </a:spcBef>
              <a:buClr>
                <a:srgbClr val="1E4056"/>
              </a:buClr>
              <a:buSzPct val="75000"/>
            </a:pPr>
            <a:r>
              <a:rPr lang="fr-FR" sz="1200" b="1">
                <a:solidFill>
                  <a:srgbClr val="000000"/>
                </a:solidFill>
              </a:rPr>
              <a:t>Xilinx Virtex UltraScale+ VU13P, VU9P, or UltraScale VU190</a:t>
            </a:r>
            <a:endParaRPr lang="en-US" sz="1200" b="1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2FD087-8492-4A7E-96D2-031521888960}"/>
              </a:ext>
            </a:extLst>
          </p:cNvPr>
          <p:cNvGrpSpPr/>
          <p:nvPr/>
        </p:nvGrpSpPr>
        <p:grpSpPr>
          <a:xfrm>
            <a:off x="216360" y="852664"/>
            <a:ext cx="3896468" cy="3474720"/>
            <a:chOff x="138969" y="632398"/>
            <a:chExt cx="3896468" cy="34747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ED81000-9FA5-4628-9333-100834A657A2}"/>
                </a:ext>
              </a:extLst>
            </p:cNvPr>
            <p:cNvGrpSpPr/>
            <p:nvPr/>
          </p:nvGrpSpPr>
          <p:grpSpPr>
            <a:xfrm>
              <a:off x="138969" y="632398"/>
              <a:ext cx="3896468" cy="3474720"/>
              <a:chOff x="138969" y="632398"/>
              <a:chExt cx="3896468" cy="347472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755E574-F1BC-4319-B9AC-8EB03183E5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38969" y="632398"/>
                <a:ext cx="3896468" cy="3474720"/>
                <a:chOff x="2250815" y="0"/>
                <a:chExt cx="7690369" cy="6858000"/>
              </a:xfrm>
            </p:grpSpPr>
            <p:pic>
              <p:nvPicPr>
                <p:cNvPr id="54" name="Picture 53" descr="A picture containing text,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E81FF5AF-64D3-4549-B585-20FC578DB4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250815" y="0"/>
                  <a:ext cx="7690369" cy="6858000"/>
                </a:xfrm>
                <a:prstGeom prst="rect">
                  <a:avLst/>
                </a:prstGeom>
              </p:spPr>
            </p:pic>
            <p:sp>
              <p:nvSpPr>
                <p:cNvPr id="55" name="Rectangle: Rounded Corners 54">
                  <a:hlinkClick r:id="rId10" action="ppaction://hlinksldjump" tooltip="LTM4650"/>
                  <a:extLst>
                    <a:ext uri="{FF2B5EF4-FFF2-40B4-BE49-F238E27FC236}">
                      <a16:creationId xmlns:a16="http://schemas.microsoft.com/office/drawing/2014/main" id="{0912A8ED-5AB7-413D-B4BC-FB3C063B9242}"/>
                    </a:ext>
                  </a:extLst>
                </p:cNvPr>
                <p:cNvSpPr/>
                <p:nvPr/>
              </p:nvSpPr>
              <p:spPr>
                <a:xfrm>
                  <a:off x="7935713" y="717784"/>
                  <a:ext cx="855836" cy="1310791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: Rounded Corners 55">
                  <a:hlinkClick r:id="rId10" action="ppaction://hlinksldjump" tooltip="LTM4644"/>
                  <a:extLst>
                    <a:ext uri="{FF2B5EF4-FFF2-40B4-BE49-F238E27FC236}">
                      <a16:creationId xmlns:a16="http://schemas.microsoft.com/office/drawing/2014/main" id="{F0188257-FBA5-469A-A282-A7A8D8E96ABD}"/>
                    </a:ext>
                  </a:extLst>
                </p:cNvPr>
                <p:cNvSpPr/>
                <p:nvPr/>
              </p:nvSpPr>
              <p:spPr>
                <a:xfrm rot="5400000">
                  <a:off x="5721181" y="812825"/>
                  <a:ext cx="505659" cy="1599274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: Rounded Corners 56">
                  <a:hlinkClick r:id="rId10" action="ppaction://hlinksldjump" tooltip="LTM4644"/>
                  <a:extLst>
                    <a:ext uri="{FF2B5EF4-FFF2-40B4-BE49-F238E27FC236}">
                      <a16:creationId xmlns:a16="http://schemas.microsoft.com/office/drawing/2014/main" id="{92988043-D134-487E-A9A7-B136BB3058F9}"/>
                    </a:ext>
                  </a:extLst>
                </p:cNvPr>
                <p:cNvSpPr/>
                <p:nvPr/>
              </p:nvSpPr>
              <p:spPr>
                <a:xfrm rot="5400000">
                  <a:off x="5700113" y="3063533"/>
                  <a:ext cx="505659" cy="1599274"/>
                </a:xfrm>
                <a:prstGeom prst="roundRect">
                  <a:avLst/>
                </a:prstGeom>
                <a:noFill/>
                <a:ln w="19050">
                  <a:solidFill>
                    <a:srgbClr val="92D050"/>
                  </a:solidFill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98A4933-07EE-4CAD-919F-3D6CC2B428E3}"/>
                  </a:ext>
                </a:extLst>
              </p:cNvPr>
              <p:cNvSpPr/>
              <p:nvPr/>
            </p:nvSpPr>
            <p:spPr>
              <a:xfrm rot="5400000">
                <a:off x="1301456" y="1460806"/>
                <a:ext cx="239396" cy="223957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BEF77571-DF26-467A-A006-2E740CC10801}"/>
                  </a:ext>
                </a:extLst>
              </p:cNvPr>
              <p:cNvSpPr/>
              <p:nvPr/>
            </p:nvSpPr>
            <p:spPr>
              <a:xfrm rot="5400000">
                <a:off x="2509938" y="1548230"/>
                <a:ext cx="239396" cy="223957"/>
              </a:xfrm>
              <a:prstGeom prst="roundRect">
                <a:avLst/>
              </a:prstGeom>
              <a:noFill/>
              <a:ln w="19050">
                <a:solidFill>
                  <a:srgbClr val="92D050"/>
                </a:solidFill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ectangle: Rounded Corners 40">
              <a:hlinkClick r:id="rId10" action="ppaction://hlinksldjump" tooltip="LTM4620"/>
              <a:extLst>
                <a:ext uri="{FF2B5EF4-FFF2-40B4-BE49-F238E27FC236}">
                  <a16:creationId xmlns:a16="http://schemas.microsoft.com/office/drawing/2014/main" id="{B5A09BF3-F4F4-401C-AD81-4BD605204D47}"/>
                </a:ext>
              </a:extLst>
            </p:cNvPr>
            <p:cNvSpPr/>
            <p:nvPr/>
          </p:nvSpPr>
          <p:spPr>
            <a:xfrm>
              <a:off x="3019328" y="1723795"/>
              <a:ext cx="433625" cy="285265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hlinkClick r:id="rId10" action="ppaction://hlinksldjump" tooltip="LTM4628"/>
              <a:extLst>
                <a:ext uri="{FF2B5EF4-FFF2-40B4-BE49-F238E27FC236}">
                  <a16:creationId xmlns:a16="http://schemas.microsoft.com/office/drawing/2014/main" id="{DC2AF476-89CD-415C-8AB2-7012C880BD3C}"/>
                </a:ext>
              </a:extLst>
            </p:cNvPr>
            <p:cNvSpPr/>
            <p:nvPr/>
          </p:nvSpPr>
          <p:spPr>
            <a:xfrm>
              <a:off x="3019328" y="2091905"/>
              <a:ext cx="433625" cy="625934"/>
            </a:xfrm>
            <a:prstGeom prst="roundRect">
              <a:avLst/>
            </a:prstGeom>
            <a:noFill/>
            <a:ln w="19050">
              <a:solidFill>
                <a:srgbClr val="92D05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67" name="Table 48">
            <a:extLst>
              <a:ext uri="{FF2B5EF4-FFF2-40B4-BE49-F238E27FC236}">
                <a16:creationId xmlns:a16="http://schemas.microsoft.com/office/drawing/2014/main" id="{1EF231D7-16EC-4070-9F1F-7B1947ECF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67152"/>
              </p:ext>
            </p:extLst>
          </p:nvPr>
        </p:nvGraphicFramePr>
        <p:xfrm>
          <a:off x="5553907" y="1570582"/>
          <a:ext cx="5577840" cy="2682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47328548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309747666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6277126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Higher Power?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Need Lower Power?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29090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LTM4678, LTM4680</a:t>
                      </a:r>
                    </a:p>
                    <a:p>
                      <a:r>
                        <a:rPr lang="en-US" sz="1400"/>
                        <a:t>LTM4700, LTM4681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LTM4630, LTM4677</a:t>
                      </a:r>
                    </a:p>
                    <a:p>
                      <a:r>
                        <a:rPr lang="en-US" sz="1400"/>
                        <a:t>LTM4662, LTM4636, LTM4647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214115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r>
                        <a:rPr lang="en-US" sz="1400"/>
                        <a:t>LTM4620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LTM4662, LTM4630, </a:t>
                      </a:r>
                    </a:p>
                    <a:p>
                      <a:r>
                        <a:rPr lang="en-US" sz="1400"/>
                        <a:t>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LTM4631, LTM4628</a:t>
                      </a:r>
                    </a:p>
                    <a:p>
                      <a:r>
                        <a:rPr lang="en-US" sz="1400"/>
                        <a:t>LTM4646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9185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/>
                        <a:t>LTM4628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LTM4631, LTM4620, LTM4630, LTM4650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LTM4705, LTM4642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6019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400"/>
                        <a:t>LTM4644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LTM4643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962439"/>
                  </a:ext>
                </a:extLst>
              </a:tr>
            </a:tbl>
          </a:graphicData>
        </a:graphic>
      </p:graphicFrame>
      <p:grpSp>
        <p:nvGrpSpPr>
          <p:cNvPr id="69" name="Group 68">
            <a:extLst>
              <a:ext uri="{FF2B5EF4-FFF2-40B4-BE49-F238E27FC236}">
                <a16:creationId xmlns:a16="http://schemas.microsoft.com/office/drawing/2014/main" id="{64E4EBC5-D1D2-4859-BDD0-24C4D403C29E}"/>
              </a:ext>
            </a:extLst>
          </p:cNvPr>
          <p:cNvGrpSpPr/>
          <p:nvPr/>
        </p:nvGrpSpPr>
        <p:grpSpPr>
          <a:xfrm>
            <a:off x="517163" y="4645460"/>
            <a:ext cx="2994144" cy="1737360"/>
            <a:chOff x="3492440" y="590005"/>
            <a:chExt cx="2994144" cy="1737360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7CF71E8-5DC3-4C0D-8D39-97D0810E7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784" t="4491" b="1472"/>
            <a:stretch/>
          </p:blipFill>
          <p:spPr>
            <a:xfrm>
              <a:off x="3492440" y="590005"/>
              <a:ext cx="2994144" cy="1737360"/>
            </a:xfrm>
            <a:prstGeom prst="rect">
              <a:avLst/>
            </a:prstGeom>
          </p:spPr>
        </p:pic>
        <p:sp>
          <p:nvSpPr>
            <p:cNvPr id="71" name="Rectangle: Rounded Corners 70">
              <a:hlinkClick r:id="rId10" action="ppaction://hlinksldjump" tooltip="LTM4650"/>
              <a:extLst>
                <a:ext uri="{FF2B5EF4-FFF2-40B4-BE49-F238E27FC236}">
                  <a16:creationId xmlns:a16="http://schemas.microsoft.com/office/drawing/2014/main" id="{FD093079-FA17-46FC-A5D4-724B371B0132}"/>
                </a:ext>
              </a:extLst>
            </p:cNvPr>
            <p:cNvSpPr/>
            <p:nvPr/>
          </p:nvSpPr>
          <p:spPr>
            <a:xfrm rot="19013812">
              <a:off x="5934178" y="718318"/>
              <a:ext cx="322784" cy="644657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AAF0EAE-A235-4D85-84C9-DBBBAEE67E40}"/>
              </a:ext>
            </a:extLst>
          </p:cNvPr>
          <p:cNvGrpSpPr/>
          <p:nvPr/>
        </p:nvGrpSpPr>
        <p:grpSpPr>
          <a:xfrm>
            <a:off x="5553907" y="4648963"/>
            <a:ext cx="4055436" cy="938302"/>
            <a:chOff x="5531167" y="5559797"/>
            <a:chExt cx="4639155" cy="938302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2458F2D-F435-494A-9D5A-3A230A715201}"/>
                </a:ext>
              </a:extLst>
            </p:cNvPr>
            <p:cNvSpPr txBox="1"/>
            <p:nvPr/>
          </p:nvSpPr>
          <p:spPr>
            <a:xfrm>
              <a:off x="5531167" y="5559797"/>
              <a:ext cx="1830294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400">
                  <a:solidFill>
                    <a:srgbClr val="000000"/>
                  </a:solidFill>
                </a:rPr>
                <a:t>Reference design: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39AF63F-2C1F-4EA7-975E-258D76FAB64C}"/>
                </a:ext>
              </a:extLst>
            </p:cNvPr>
            <p:cNvSpPr txBox="1"/>
            <p:nvPr/>
          </p:nvSpPr>
          <p:spPr>
            <a:xfrm>
              <a:off x="5531167" y="5839058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ReflexCES Website</a:t>
              </a:r>
              <a:endParaRPr lang="en-US" sz="12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E9B9AAA-E14E-4C38-B704-DF142A5A8DB6}"/>
                </a:ext>
              </a:extLst>
            </p:cNvPr>
            <p:cNvSpPr txBox="1"/>
            <p:nvPr/>
          </p:nvSpPr>
          <p:spPr>
            <a:xfrm>
              <a:off x="5531167" y="6188110"/>
              <a:ext cx="4639155" cy="3099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HiTechGlobal Website:</a:t>
              </a:r>
            </a:p>
            <a:p>
              <a:pPr defTabSz="457200">
                <a:lnSpc>
                  <a:spcPts val="800"/>
                </a:lnSpc>
                <a:spcBef>
                  <a:spcPts val="1000"/>
                </a:spcBef>
                <a:buClr>
                  <a:srgbClr val="1E4056"/>
                </a:buClr>
                <a:buSzPct val="75000"/>
              </a:pPr>
              <a:r>
                <a:rPr lang="en-US" sz="1200"/>
                <a:t>http://www.hitechglobal.com/index.htm</a:t>
              </a:r>
            </a:p>
            <a:p>
              <a:pPr defTabSz="457200">
                <a:spcBef>
                  <a:spcPts val="1000"/>
                </a:spcBef>
                <a:buClr>
                  <a:srgbClr val="1E4056"/>
                </a:buClr>
                <a:buSzPct val="75000"/>
              </a:pPr>
              <a:endParaRPr lang="en-US" sz="1200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9616167-694E-4703-A389-660EA59F0122}"/>
              </a:ext>
            </a:extLst>
          </p:cNvPr>
          <p:cNvCxnSpPr/>
          <p:nvPr/>
        </p:nvCxnSpPr>
        <p:spPr>
          <a:xfrm flipH="1">
            <a:off x="5161491" y="722841"/>
            <a:ext cx="16933" cy="5740401"/>
          </a:xfrm>
          <a:prstGeom prst="straightConnector1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42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ADITemplate">
  <a:themeElements>
    <a:clrScheme name="ADI Brand Colors 1">
      <a:dk1>
        <a:srgbClr val="000000"/>
      </a:dk1>
      <a:lt1>
        <a:srgbClr val="FFFFFF"/>
      </a:lt1>
      <a:dk2>
        <a:srgbClr val="555659"/>
      </a:dk2>
      <a:lt2>
        <a:srgbClr val="B1B3B3"/>
      </a:lt2>
      <a:accent1>
        <a:srgbClr val="41B6E6"/>
      </a:accent1>
      <a:accent2>
        <a:srgbClr val="0067B9"/>
      </a:accent2>
      <a:accent3>
        <a:srgbClr val="D6E341"/>
      </a:accent3>
      <a:accent4>
        <a:srgbClr val="00AE65"/>
      </a:accent4>
      <a:accent5>
        <a:srgbClr val="8637BA"/>
      </a:accent5>
      <a:accent6>
        <a:srgbClr val="FF7500"/>
      </a:accent6>
      <a:hlink>
        <a:srgbClr val="3CB7E3"/>
      </a:hlink>
      <a:folHlink>
        <a:srgbClr val="8637BA"/>
      </a:folHlink>
    </a:clrScheme>
    <a:fontScheme name="ADI PP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  <a:miter lim="800000"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228600" indent="-228600" defTabSz="457200">
          <a:spcBef>
            <a:spcPts val="1000"/>
          </a:spcBef>
          <a:buClr>
            <a:srgbClr val="1E4056"/>
          </a:buClr>
          <a:buSzPct val="75000"/>
          <a:buFont typeface="Lucida Grande"/>
          <a:buChar char="►"/>
          <a:defRPr sz="2000" dirty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DI 2019 16x9 Internal Only" id="{C94D21C9-9F40-2846-BD0D-E5163EE97859}" vid="{E5827468-C53C-0E4B-9C69-D31CC27706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063BB5254B1F4BA992C0DEF2FF452F" ma:contentTypeVersion="13" ma:contentTypeDescription="Create a new document." ma:contentTypeScope="" ma:versionID="97308228ab0676b8a10306c489c57b6e">
  <xsd:schema xmlns:xsd="http://www.w3.org/2001/XMLSchema" xmlns:xs="http://www.w3.org/2001/XMLSchema" xmlns:p="http://schemas.microsoft.com/office/2006/metadata/properties" xmlns:ns3="a7de6c8c-f756-47aa-bcaa-7db975997cfe" xmlns:ns4="d43c58e9-73c4-48b0-82a9-a5ccbd22297a" targetNamespace="http://schemas.microsoft.com/office/2006/metadata/properties" ma:root="true" ma:fieldsID="9c4876efdf24e55be2a612fd98a1ff0c" ns3:_="" ns4:_="">
    <xsd:import namespace="a7de6c8c-f756-47aa-bcaa-7db975997cfe"/>
    <xsd:import namespace="d43c58e9-73c4-48b0-82a9-a5ccbd2229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e6c8c-f756-47aa-bcaa-7db975997c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3c58e9-73c4-48b0-82a9-a5ccbd22297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CC5B95-B557-4352-B092-27875D3105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4DC449-104F-43A6-B4B8-88D321B25E9B}">
  <ds:schemaRefs>
    <ds:schemaRef ds:uri="a7de6c8c-f756-47aa-bcaa-7db975997cfe"/>
    <ds:schemaRef ds:uri="d43c58e9-73c4-48b0-82a9-a5ccbd2229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9A62B47-2B7F-4B3A-B041-306DB84BC941}">
  <ds:schemaRefs>
    <ds:schemaRef ds:uri="a7de6c8c-f756-47aa-bcaa-7db975997cfe"/>
    <ds:schemaRef ds:uri="d43c58e9-73c4-48b0-82a9-a5ccbd22297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3786</TotalTime>
  <Words>6576</Words>
  <Application>Microsoft Office PowerPoint</Application>
  <PresentationFormat>Widescreen</PresentationFormat>
  <Paragraphs>2463</Paragraphs>
  <Slides>45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Lucida Grande</vt:lpstr>
      <vt:lpstr>Wingdings</vt:lpstr>
      <vt:lpstr>Wingdings 3</vt:lpstr>
      <vt:lpstr>ADITemplate</vt:lpstr>
      <vt:lpstr>Search by Application: µModule Regulators</vt:lpstr>
      <vt:lpstr>µModule Regulators for Optical Modules</vt:lpstr>
      <vt:lpstr>µModule Regulators for Transceivers</vt:lpstr>
      <vt:lpstr>µModule® Regulators for Data Converters, RF</vt:lpstr>
      <vt:lpstr>FPGA Reference Designs</vt:lpstr>
      <vt:lpstr>Power for Xilinx Virtex UltraScale+  Page 1 of 4</vt:lpstr>
      <vt:lpstr>Power for Xilinx Virtex UltraScale+  Page 2 of 4</vt:lpstr>
      <vt:lpstr>Power for Xilinx Virtex UltraScale+  Page 3 of 4</vt:lpstr>
      <vt:lpstr>Power for Xilinx Virtex UltraScale+  Page 4 of 4</vt:lpstr>
      <vt:lpstr>Power for Xilinx Virtex Ultrascale Page 1 of 3</vt:lpstr>
      <vt:lpstr>Power for Xilinx Virtex Ultrascale Page 2 of 3</vt:lpstr>
      <vt:lpstr>Power for Xilinx Virtex Ultrascale Page 3 of 3</vt:lpstr>
      <vt:lpstr>Power for Xilinx Kintex Ultrascale Page 1 of 2</vt:lpstr>
      <vt:lpstr>Power for Xilinx Kintex Ultrascale Page 2 of 2</vt:lpstr>
      <vt:lpstr>Power for Xilinx Virtex 7 Page 1 of 4</vt:lpstr>
      <vt:lpstr>Power for Xilinx Virtex 7 Page 2 of 4</vt:lpstr>
      <vt:lpstr>Power for Xilinx Virtex 7 Page 3 of 4</vt:lpstr>
      <vt:lpstr>Power for Xilinx Virtex 7 Page 4 of 4</vt:lpstr>
      <vt:lpstr>Power for Xilinx Kintex 7</vt:lpstr>
      <vt:lpstr>Power for Xilinx Versal Prime / AI </vt:lpstr>
      <vt:lpstr>Power for Xilinx ZYNQ UltraScale+ MPSoC Page 1 of 2</vt:lpstr>
      <vt:lpstr>Power for Xilinx ZYNQ UltraScale+ MPSoC Page 2 of 2</vt:lpstr>
      <vt:lpstr>Power for Xilinx Zynq UltraScale+ RFSoC Page 1 of 2</vt:lpstr>
      <vt:lpstr>Power for Xilinx Zynq UltraScale+ RFSoC Page 2 of 2 </vt:lpstr>
      <vt:lpstr>Power for Xilinx Zynq 7</vt:lpstr>
      <vt:lpstr>Power for Intel (Altera) Cyclone IV</vt:lpstr>
      <vt:lpstr>Power for Intel (Altera) Cyclone V</vt:lpstr>
      <vt:lpstr>Power for Intel (Altera) Arria 10 Page 1 of 5</vt:lpstr>
      <vt:lpstr>Power for Intel (Altera) Arria 10 Page 2 of 5</vt:lpstr>
      <vt:lpstr>Power for Intel (Altera) Arria 10 Page 3 of 5</vt:lpstr>
      <vt:lpstr>Power for Intel (Altera) Arria 10 Page 4 of 5</vt:lpstr>
      <vt:lpstr>Power for Intel (Altera) Arria 10 Page 5 of 5</vt:lpstr>
      <vt:lpstr>Power for Intel (Altera) Stratix 10 Page 1 of 2</vt:lpstr>
      <vt:lpstr>Power for Intel (Altera) Stratix 10 Page 2 of 2</vt:lpstr>
      <vt:lpstr>Enpirion vs µModule Regulators Cross Reference (Page 1 of 2) </vt:lpstr>
      <vt:lpstr>Enpirion vs µModule Regulators Cross Reference (Page 2 of 2) </vt:lpstr>
      <vt:lpstr>PowerPoint Presentation</vt:lpstr>
      <vt:lpstr>FPGA Reference Designs</vt:lpstr>
      <vt:lpstr>Step-Down (Buck) Ultralow Noise</vt:lpstr>
      <vt:lpstr>Step-Down (Buck) Digital PSM </vt:lpstr>
      <vt:lpstr>Step-Up (Boost)</vt:lpstr>
      <vt:lpstr>µModule Regulators for Automotive Applications</vt:lpstr>
      <vt:lpstr>µModule Regulators for Aerospace &amp; Defense</vt:lpstr>
      <vt:lpstr>PowerPoint Presentation</vt:lpstr>
      <vt:lpstr>Step-Down (Buck) Quad Configurable Output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Yu, Peiwen</dc:creator>
  <cp:keywords/>
  <dc:description>ADI PowerPoint v.8 © 1995 - 2019 Analog Devices, Inc. All Rights Reserved</dc:description>
  <cp:lastModifiedBy>Waghmare, Bhakti</cp:lastModifiedBy>
  <cp:revision>2</cp:revision>
  <cp:lastPrinted>2015-04-02T14:52:35Z</cp:lastPrinted>
  <dcterms:created xsi:type="dcterms:W3CDTF">2019-10-23T16:50:00Z</dcterms:created>
  <dcterms:modified xsi:type="dcterms:W3CDTF">2024-04-25T23:53:41Z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0x01010063063BB5254B1F4BA992C0DEF2FF452F</vt:lpwstr>
  </property>
</Properties>
</file>